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301" r:id="rId3"/>
    <p:sldId id="328" r:id="rId4"/>
    <p:sldId id="302" r:id="rId5"/>
    <p:sldId id="303" r:id="rId6"/>
    <p:sldId id="306" r:id="rId7"/>
    <p:sldId id="317" r:id="rId8"/>
    <p:sldId id="318" r:id="rId9"/>
    <p:sldId id="304" r:id="rId10"/>
    <p:sldId id="264" r:id="rId11"/>
    <p:sldId id="265" r:id="rId12"/>
    <p:sldId id="285" r:id="rId13"/>
    <p:sldId id="266" r:id="rId14"/>
    <p:sldId id="286" r:id="rId15"/>
    <p:sldId id="310" r:id="rId16"/>
    <p:sldId id="311" r:id="rId17"/>
    <p:sldId id="309" r:id="rId18"/>
    <p:sldId id="319" r:id="rId19"/>
    <p:sldId id="268" r:id="rId20"/>
    <p:sldId id="287" r:id="rId21"/>
    <p:sldId id="312" r:id="rId22"/>
    <p:sldId id="313" r:id="rId23"/>
    <p:sldId id="314" r:id="rId24"/>
    <p:sldId id="315" r:id="rId25"/>
    <p:sldId id="290" r:id="rId26"/>
    <p:sldId id="320" r:id="rId27"/>
    <p:sldId id="273" r:id="rId28"/>
    <p:sldId id="321" r:id="rId29"/>
    <p:sldId id="292" r:id="rId30"/>
    <p:sldId id="278" r:id="rId31"/>
    <p:sldId id="293" r:id="rId32"/>
    <p:sldId id="294" r:id="rId33"/>
    <p:sldId id="295" r:id="rId34"/>
    <p:sldId id="324" r:id="rId35"/>
    <p:sldId id="279" r:id="rId36"/>
    <p:sldId id="280" r:id="rId37"/>
    <p:sldId id="281" r:id="rId38"/>
    <p:sldId id="282" r:id="rId39"/>
    <p:sldId id="296" r:id="rId40"/>
    <p:sldId id="316" r:id="rId41"/>
    <p:sldId id="322" r:id="rId42"/>
    <p:sldId id="274" r:id="rId43"/>
    <p:sldId id="297" r:id="rId44"/>
    <p:sldId id="298" r:id="rId45"/>
    <p:sldId id="299" r:id="rId46"/>
    <p:sldId id="275" r:id="rId47"/>
    <p:sldId id="276" r:id="rId48"/>
    <p:sldId id="277" r:id="rId49"/>
    <p:sldId id="300" r:id="rId50"/>
    <p:sldId id="323" r:id="rId5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8B43-F204-0C49-9354-59DFBDBF2E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B5B84CCD-B8C8-B84E-8649-BC291724DA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B0117E7-38FB-2B43-BAC6-A64C3002A3F4}"/>
              </a:ext>
            </a:extLst>
          </p:cNvPr>
          <p:cNvSpPr>
            <a:spLocks noGrp="1"/>
          </p:cNvSpPr>
          <p:nvPr>
            <p:ph type="dt" sz="half" idx="10"/>
          </p:nvPr>
        </p:nvSpPr>
        <p:spPr/>
        <p:txBody>
          <a:bodyPr/>
          <a:lstStyle/>
          <a:p>
            <a:fld id="{1160EA64-D806-43AC-9DF2-F8C432F32B4C}" type="datetimeFigureOut">
              <a:rPr lang="en-US" smtClean="0"/>
              <a:t>3/6/2025</a:t>
            </a:fld>
            <a:endParaRPr lang="en-US" dirty="0"/>
          </a:p>
        </p:txBody>
      </p:sp>
      <p:sp>
        <p:nvSpPr>
          <p:cNvPr id="5" name="Footer Placeholder 4">
            <a:extLst>
              <a:ext uri="{FF2B5EF4-FFF2-40B4-BE49-F238E27FC236}">
                <a16:creationId xmlns:a16="http://schemas.microsoft.com/office/drawing/2014/main" id="{A2CB0865-8E28-A64B-B924-2EB46890E3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2C6F2A-DBA8-A74F-8427-7DAE7ED280A4}"/>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90542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A0E7-0202-CE49-8104-C51A7EE38C7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719FB882-EB15-2449-9235-B4E3B53643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117378A-1294-244C-A105-934BA9BF8861}"/>
              </a:ext>
            </a:extLst>
          </p:cNvPr>
          <p:cNvSpPr>
            <a:spLocks noGrp="1"/>
          </p:cNvSpPr>
          <p:nvPr>
            <p:ph type="dt" sz="half" idx="10"/>
          </p:nvPr>
        </p:nvSpPr>
        <p:spPr/>
        <p:txBody>
          <a:bodyPr/>
          <a:lstStyle/>
          <a:p>
            <a:fld id="{E9F9C37B-1D36-470B-8223-D6C91242EC14}" type="datetimeFigureOut">
              <a:rPr lang="en-US" smtClean="0"/>
              <a:t>3/6/2025</a:t>
            </a:fld>
            <a:endParaRPr lang="en-US" dirty="0"/>
          </a:p>
        </p:txBody>
      </p:sp>
      <p:sp>
        <p:nvSpPr>
          <p:cNvPr id="5" name="Footer Placeholder 4">
            <a:extLst>
              <a:ext uri="{FF2B5EF4-FFF2-40B4-BE49-F238E27FC236}">
                <a16:creationId xmlns:a16="http://schemas.microsoft.com/office/drawing/2014/main" id="{F27083CE-C4B4-2642-9CA5-CDC203BA73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DEF963-A90A-7148-B5C3-5A20CA42423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48139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3CB0F-9E46-F841-B359-55B9190C89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C9D28F02-8D56-5D4A-A93A-B0107B6C0A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8193FED-88BC-BB4A-A46C-DC79D7C26A81}"/>
              </a:ext>
            </a:extLst>
          </p:cNvPr>
          <p:cNvSpPr>
            <a:spLocks noGrp="1"/>
          </p:cNvSpPr>
          <p:nvPr>
            <p:ph type="dt" sz="half" idx="10"/>
          </p:nvPr>
        </p:nvSpPr>
        <p:spPr/>
        <p:txBody>
          <a:bodyPr/>
          <a:lstStyle/>
          <a:p>
            <a:fld id="{67C6F52A-A82B-47A2-A83A-8C4C91F2D59F}" type="datetimeFigureOut">
              <a:rPr lang="en-US" smtClean="0"/>
              <a:t>3/6/2025</a:t>
            </a:fld>
            <a:endParaRPr lang="en-US" dirty="0"/>
          </a:p>
        </p:txBody>
      </p:sp>
      <p:sp>
        <p:nvSpPr>
          <p:cNvPr id="5" name="Footer Placeholder 4">
            <a:extLst>
              <a:ext uri="{FF2B5EF4-FFF2-40B4-BE49-F238E27FC236}">
                <a16:creationId xmlns:a16="http://schemas.microsoft.com/office/drawing/2014/main" id="{2EAC4EE3-2B6E-C14A-BD47-F96DAF3048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43AC62-962E-7A4C-84DD-6E7E846CFC7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5485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57C5-E24C-BD4F-BF87-F633580734F9}"/>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94D6C36C-E7A0-0C49-A769-A8B2DC25E3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04CC44B-B2C8-FC4E-BFE6-480464AC2F4F}"/>
              </a:ext>
            </a:extLst>
          </p:cNvPr>
          <p:cNvSpPr>
            <a:spLocks noGrp="1"/>
          </p:cNvSpPr>
          <p:nvPr>
            <p:ph type="dt" sz="half" idx="10"/>
          </p:nvPr>
        </p:nvSpPr>
        <p:spPr/>
        <p:txBody>
          <a:bodyPr/>
          <a:lstStyle/>
          <a:p>
            <a:fld id="{F070A7B3-6521-4DCA-87E5-044747A908C1}" type="datetimeFigureOut">
              <a:rPr lang="en-US" smtClean="0"/>
              <a:t>3/6/2025</a:t>
            </a:fld>
            <a:endParaRPr lang="en-US" dirty="0"/>
          </a:p>
        </p:txBody>
      </p:sp>
      <p:sp>
        <p:nvSpPr>
          <p:cNvPr id="5" name="Footer Placeholder 4">
            <a:extLst>
              <a:ext uri="{FF2B5EF4-FFF2-40B4-BE49-F238E27FC236}">
                <a16:creationId xmlns:a16="http://schemas.microsoft.com/office/drawing/2014/main" id="{382AE3DC-2655-9E48-888E-835C2D9A42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090305-A8A2-1E47-B78B-114DF62C2CDE}"/>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0229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220F-CAFD-2541-8C32-2C56F6D5E7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4E0E5794-9F5B-8A47-9877-D406056830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79323-7A94-9C44-9FF2-8795B1AA4B87}"/>
              </a:ext>
            </a:extLst>
          </p:cNvPr>
          <p:cNvSpPr>
            <a:spLocks noGrp="1"/>
          </p:cNvSpPr>
          <p:nvPr>
            <p:ph type="dt" sz="half" idx="10"/>
          </p:nvPr>
        </p:nvSpPr>
        <p:spPr/>
        <p:txBody>
          <a:bodyPr/>
          <a:lstStyle/>
          <a:p>
            <a:fld id="{1160EA64-D806-43AC-9DF2-F8C432F32B4C}" type="datetimeFigureOut">
              <a:rPr lang="en-US" smtClean="0"/>
              <a:t>3/6/2025</a:t>
            </a:fld>
            <a:endParaRPr lang="en-US" dirty="0"/>
          </a:p>
        </p:txBody>
      </p:sp>
      <p:sp>
        <p:nvSpPr>
          <p:cNvPr id="5" name="Footer Placeholder 4">
            <a:extLst>
              <a:ext uri="{FF2B5EF4-FFF2-40B4-BE49-F238E27FC236}">
                <a16:creationId xmlns:a16="http://schemas.microsoft.com/office/drawing/2014/main" id="{ED01097E-CCA3-A94B-99DC-8B35781F22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36EE63-5CCD-C34B-911C-14ACDFA6CC46}"/>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476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E5A2-A85F-F94B-8C24-9F4AC421453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8AA15D5-6246-AA4C-9769-732BF393BC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685554E5-87CD-DE46-BA4D-A069BE2A2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E97EF30-F339-B34C-AB7A-DCC302722675}"/>
              </a:ext>
            </a:extLst>
          </p:cNvPr>
          <p:cNvSpPr>
            <a:spLocks noGrp="1"/>
          </p:cNvSpPr>
          <p:nvPr>
            <p:ph type="dt" sz="half" idx="10"/>
          </p:nvPr>
        </p:nvSpPr>
        <p:spPr/>
        <p:txBody>
          <a:bodyPr/>
          <a:lstStyle/>
          <a:p>
            <a:fld id="{AB134690-1557-4C89-A502-4959FE7FAD70}" type="datetimeFigureOut">
              <a:rPr lang="en-US" smtClean="0"/>
              <a:t>3/6/2025</a:t>
            </a:fld>
            <a:endParaRPr lang="en-US" dirty="0"/>
          </a:p>
        </p:txBody>
      </p:sp>
      <p:sp>
        <p:nvSpPr>
          <p:cNvPr id="6" name="Footer Placeholder 5">
            <a:extLst>
              <a:ext uri="{FF2B5EF4-FFF2-40B4-BE49-F238E27FC236}">
                <a16:creationId xmlns:a16="http://schemas.microsoft.com/office/drawing/2014/main" id="{DA46A7A3-CF87-774A-9969-9268BAC634C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65DD29-6245-A144-817E-21DEB2BA257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16741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EB09-A9FE-D545-AB43-7EB5A7D3E72F}"/>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8E0D9A1-8CFE-7F4B-94E9-095ABAE9B2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7637A7-5127-2543-A5A6-C8BF1B8E43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480B4C63-3292-7A48-86F4-C5E1132FC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559B49-D4ED-0E41-8C56-ADF77B774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B5F1F18-27F8-D742-AC45-B8F3FF43DD4A}"/>
              </a:ext>
            </a:extLst>
          </p:cNvPr>
          <p:cNvSpPr>
            <a:spLocks noGrp="1"/>
          </p:cNvSpPr>
          <p:nvPr>
            <p:ph type="dt" sz="half" idx="10"/>
          </p:nvPr>
        </p:nvSpPr>
        <p:spPr/>
        <p:txBody>
          <a:bodyPr/>
          <a:lstStyle/>
          <a:p>
            <a:fld id="{1160EA64-D806-43AC-9DF2-F8C432F32B4C}" type="datetimeFigureOut">
              <a:rPr lang="en-US" smtClean="0"/>
              <a:t>3/6/2025</a:t>
            </a:fld>
            <a:endParaRPr lang="en-US" dirty="0"/>
          </a:p>
        </p:txBody>
      </p:sp>
      <p:sp>
        <p:nvSpPr>
          <p:cNvPr id="8" name="Footer Placeholder 7">
            <a:extLst>
              <a:ext uri="{FF2B5EF4-FFF2-40B4-BE49-F238E27FC236}">
                <a16:creationId xmlns:a16="http://schemas.microsoft.com/office/drawing/2014/main" id="{AD9FA946-6DEB-A24F-B9E0-D49F217516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0410C7-9315-2A48-BB9F-A7ADE24AE83E}"/>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1759162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4100-8377-FF43-B0CF-B9AF001BB313}"/>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EFBC4E4-710F-2240-8F0C-BED169FF733F}"/>
              </a:ext>
            </a:extLst>
          </p:cNvPr>
          <p:cNvSpPr>
            <a:spLocks noGrp="1"/>
          </p:cNvSpPr>
          <p:nvPr>
            <p:ph type="dt" sz="half" idx="10"/>
          </p:nvPr>
        </p:nvSpPr>
        <p:spPr/>
        <p:txBody>
          <a:bodyPr/>
          <a:lstStyle/>
          <a:p>
            <a:fld id="{E1037C31-9E7A-4F99-8774-A0E530DE1A42}" type="datetimeFigureOut">
              <a:rPr lang="en-US" smtClean="0"/>
              <a:t>3/6/2025</a:t>
            </a:fld>
            <a:endParaRPr lang="en-US" dirty="0"/>
          </a:p>
        </p:txBody>
      </p:sp>
      <p:sp>
        <p:nvSpPr>
          <p:cNvPr id="4" name="Footer Placeholder 3">
            <a:extLst>
              <a:ext uri="{FF2B5EF4-FFF2-40B4-BE49-F238E27FC236}">
                <a16:creationId xmlns:a16="http://schemas.microsoft.com/office/drawing/2014/main" id="{6B8FC5F8-CDE2-164A-8159-DC44122613C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056F7B0-ED77-014B-A12D-261AE3C92CAE}"/>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1574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CBA3D-9743-134D-9015-2CA18F6E79D1}"/>
              </a:ext>
            </a:extLst>
          </p:cNvPr>
          <p:cNvSpPr>
            <a:spLocks noGrp="1"/>
          </p:cNvSpPr>
          <p:nvPr>
            <p:ph type="dt" sz="half" idx="10"/>
          </p:nvPr>
        </p:nvSpPr>
        <p:spPr/>
        <p:txBody>
          <a:bodyPr/>
          <a:lstStyle/>
          <a:p>
            <a:fld id="{C278504F-A551-4DE0-9316-4DCD1D8CC752}" type="datetimeFigureOut">
              <a:rPr lang="en-US" smtClean="0"/>
              <a:t>3/6/2025</a:t>
            </a:fld>
            <a:endParaRPr lang="en-US" dirty="0"/>
          </a:p>
        </p:txBody>
      </p:sp>
      <p:sp>
        <p:nvSpPr>
          <p:cNvPr id="3" name="Footer Placeholder 2">
            <a:extLst>
              <a:ext uri="{FF2B5EF4-FFF2-40B4-BE49-F238E27FC236}">
                <a16:creationId xmlns:a16="http://schemas.microsoft.com/office/drawing/2014/main" id="{09B7C657-C725-FA47-BEF6-46F096ADC4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2E9B9FB-9C51-8145-BA8F-5F0C6771BA62}"/>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2006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60B7-7C8F-CF43-A5B0-4804A0802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92C964A7-8E43-BA40-9E6D-BF151DD63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1A13B818-923F-A642-B67D-EA6C8751D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E03EA-7219-AB49-99EC-85E0BBF6E642}"/>
              </a:ext>
            </a:extLst>
          </p:cNvPr>
          <p:cNvSpPr>
            <a:spLocks noGrp="1"/>
          </p:cNvSpPr>
          <p:nvPr>
            <p:ph type="dt" sz="half" idx="10"/>
          </p:nvPr>
        </p:nvSpPr>
        <p:spPr/>
        <p:txBody>
          <a:bodyPr/>
          <a:lstStyle/>
          <a:p>
            <a:fld id="{D1BE4249-C0D0-4B06-8692-E8BB871AF643}" type="datetimeFigureOut">
              <a:rPr lang="en-US" smtClean="0"/>
              <a:t>3/6/2025</a:t>
            </a:fld>
            <a:endParaRPr lang="en-US" dirty="0"/>
          </a:p>
        </p:txBody>
      </p:sp>
      <p:sp>
        <p:nvSpPr>
          <p:cNvPr id="6" name="Footer Placeholder 5">
            <a:extLst>
              <a:ext uri="{FF2B5EF4-FFF2-40B4-BE49-F238E27FC236}">
                <a16:creationId xmlns:a16="http://schemas.microsoft.com/office/drawing/2014/main" id="{60EB496C-57BA-6E4E-AC21-CE9D326E41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E9DDAB-5075-584D-97D6-A25CCC43705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943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E2EE-CFB0-E541-8B1B-C492000DB4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BAC0CA02-4277-C343-96D9-988BFDC386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B6034148-68BC-1140-960E-2E16BB45B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A4685-9CF3-6A48-B084-41609E4F6EF8}"/>
              </a:ext>
            </a:extLst>
          </p:cNvPr>
          <p:cNvSpPr>
            <a:spLocks noGrp="1"/>
          </p:cNvSpPr>
          <p:nvPr>
            <p:ph type="dt" sz="half" idx="10"/>
          </p:nvPr>
        </p:nvSpPr>
        <p:spPr/>
        <p:txBody>
          <a:bodyPr/>
          <a:lstStyle/>
          <a:p>
            <a:fld id="{042B0DB6-F5C7-45FB-8CF3-31B45F9C2DAC}" type="datetimeFigureOut">
              <a:rPr lang="en-US" smtClean="0"/>
              <a:t>3/6/2025</a:t>
            </a:fld>
            <a:endParaRPr lang="en-US" dirty="0"/>
          </a:p>
        </p:txBody>
      </p:sp>
      <p:sp>
        <p:nvSpPr>
          <p:cNvPr id="6" name="Footer Placeholder 5">
            <a:extLst>
              <a:ext uri="{FF2B5EF4-FFF2-40B4-BE49-F238E27FC236}">
                <a16:creationId xmlns:a16="http://schemas.microsoft.com/office/drawing/2014/main" id="{B41AD0BB-F879-8A4E-9401-FEB4901AFB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A80E1D-36BD-7848-B3AF-EE3D69092847}"/>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2475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681AF-60E4-E145-8C83-4FA18366B9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E3754C05-DFAA-FF46-B7B3-1BBE2DAAD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47B047F-BD88-5C4D-AC96-93A5E7851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3/6/2025</a:t>
            </a:fld>
            <a:endParaRPr lang="en-US" dirty="0"/>
          </a:p>
        </p:txBody>
      </p:sp>
      <p:sp>
        <p:nvSpPr>
          <p:cNvPr id="5" name="Footer Placeholder 4">
            <a:extLst>
              <a:ext uri="{FF2B5EF4-FFF2-40B4-BE49-F238E27FC236}">
                <a16:creationId xmlns:a16="http://schemas.microsoft.com/office/drawing/2014/main" id="{68910E77-F8F0-CE4B-A96A-67D803CE15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8C4770C-C25E-8C41-8C0B-4DFFEA51E4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374209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1A22-EF23-40F3-A48A-1B95347D2951}"/>
              </a:ext>
            </a:extLst>
          </p:cNvPr>
          <p:cNvSpPr>
            <a:spLocks noGrp="1"/>
          </p:cNvSpPr>
          <p:nvPr>
            <p:ph type="ctrTitle"/>
          </p:nvPr>
        </p:nvSpPr>
        <p:spPr/>
        <p:txBody>
          <a:bodyPr/>
          <a:lstStyle/>
          <a:p>
            <a:r>
              <a:rPr lang="en-US" altLang="zh-CN" dirty="0"/>
              <a:t>Design patterns</a:t>
            </a:r>
            <a:endParaRPr lang="zh-CN" altLang="en-US" dirty="0"/>
          </a:p>
        </p:txBody>
      </p:sp>
      <p:sp>
        <p:nvSpPr>
          <p:cNvPr id="3" name="Subtitle 2">
            <a:extLst>
              <a:ext uri="{FF2B5EF4-FFF2-40B4-BE49-F238E27FC236}">
                <a16:creationId xmlns:a16="http://schemas.microsoft.com/office/drawing/2014/main" id="{10EC37F2-326A-4AF6-B81F-1F023E90047C}"/>
              </a:ext>
            </a:extLst>
          </p:cNvPr>
          <p:cNvSpPr>
            <a:spLocks noGrp="1"/>
          </p:cNvSpPr>
          <p:nvPr>
            <p:ph type="subTitle" idx="1"/>
          </p:nvPr>
        </p:nvSpPr>
        <p:spPr/>
        <p:txBody>
          <a:bodyPr/>
          <a:lstStyle/>
          <a:p>
            <a:r>
              <a:rPr lang="en-US" altLang="zh-CN" dirty="0"/>
              <a:t>Soon </a:t>
            </a:r>
            <a:r>
              <a:rPr lang="en-US" altLang="zh-CN" dirty="0" err="1"/>
              <a:t>Phei</a:t>
            </a:r>
            <a:r>
              <a:rPr lang="en-US" altLang="zh-CN" dirty="0"/>
              <a:t>, Tin</a:t>
            </a:r>
            <a:endParaRPr lang="zh-CN" altLang="en-US" dirty="0"/>
          </a:p>
        </p:txBody>
      </p:sp>
    </p:spTree>
    <p:extLst>
      <p:ext uri="{BB962C8B-B14F-4D97-AF65-F5344CB8AC3E}">
        <p14:creationId xmlns:p14="http://schemas.microsoft.com/office/powerpoint/2010/main" val="318940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72FC-0A06-48B2-8B11-6B2E4CADC6FD}"/>
              </a:ext>
            </a:extLst>
          </p:cNvPr>
          <p:cNvSpPr>
            <a:spLocks noGrp="1"/>
          </p:cNvSpPr>
          <p:nvPr>
            <p:ph type="title"/>
          </p:nvPr>
        </p:nvSpPr>
        <p:spPr/>
        <p:txBody>
          <a:bodyPr/>
          <a:lstStyle/>
          <a:p>
            <a:r>
              <a:rPr lang="en-US" altLang="zh-CN" dirty="0"/>
              <a:t>Creational Patterns</a:t>
            </a:r>
            <a:endParaRPr lang="zh-CN" altLang="en-US" dirty="0"/>
          </a:p>
        </p:txBody>
      </p:sp>
      <p:sp>
        <p:nvSpPr>
          <p:cNvPr id="3" name="Content Placeholder 2">
            <a:extLst>
              <a:ext uri="{FF2B5EF4-FFF2-40B4-BE49-F238E27FC236}">
                <a16:creationId xmlns:a16="http://schemas.microsoft.com/office/drawing/2014/main" id="{3D1E3BDC-8EDE-4F76-A126-309084C02BF4}"/>
              </a:ext>
            </a:extLst>
          </p:cNvPr>
          <p:cNvSpPr>
            <a:spLocks noGrp="1"/>
          </p:cNvSpPr>
          <p:nvPr>
            <p:ph idx="1"/>
          </p:nvPr>
        </p:nvSpPr>
        <p:spPr>
          <a:xfrm>
            <a:off x="838200" y="1690688"/>
            <a:ext cx="10515600" cy="4868053"/>
          </a:xfrm>
        </p:spPr>
        <p:txBody>
          <a:bodyPr>
            <a:normAutofit fontScale="92500" lnSpcReduction="10000"/>
          </a:bodyPr>
          <a:lstStyle/>
          <a:p>
            <a:pPr marL="0" indent="0">
              <a:buNone/>
            </a:pPr>
            <a:r>
              <a:rPr lang="en-US" dirty="0"/>
              <a:t>Creational design patterns are used to deal with object creation, aiming to create objects in a manner suitable to the situation.</a:t>
            </a:r>
          </a:p>
          <a:p>
            <a:r>
              <a:rPr lang="en-US" dirty="0"/>
              <a:t>Flexibility: provide a way to make a system independent of how its objects are created, composed, and represented.</a:t>
            </a:r>
          </a:p>
          <a:p>
            <a:r>
              <a:rPr lang="en-US" dirty="0"/>
              <a:t>Reusability: </a:t>
            </a:r>
            <a:r>
              <a:rPr lang="en-US" dirty="0" err="1"/>
              <a:t>By</a:t>
            </a:r>
            <a:r>
              <a:rPr lang="en-US" altLang="zh-CN" dirty="0" err="1"/>
              <a:t>a</a:t>
            </a:r>
            <a:r>
              <a:rPr lang="en-US" dirty="0"/>
              <a:t> defining separate factory classes or methods for object creation, the same code can be reused to get instances of classes rather than creating them again and again, making for less redundant code.</a:t>
            </a:r>
          </a:p>
          <a:p>
            <a:r>
              <a:rPr lang="en-US" dirty="0"/>
              <a:t>Abstraction: Creational design patterns abstract the instantiation process. They hide the implementation details of the objects that are being created.</a:t>
            </a:r>
          </a:p>
          <a:p>
            <a:r>
              <a:rPr lang="en-US" dirty="0"/>
              <a:t>Control Over Object Creation: Creational patterns give more control over the object creation process and encapsulate this process in a separate function or class, allowing the developer to change or refine what classes do without affecting other parts of the code.</a:t>
            </a:r>
          </a:p>
        </p:txBody>
      </p:sp>
    </p:spTree>
    <p:extLst>
      <p:ext uri="{BB962C8B-B14F-4D97-AF65-F5344CB8AC3E}">
        <p14:creationId xmlns:p14="http://schemas.microsoft.com/office/powerpoint/2010/main" val="408495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30E0-8712-4D37-A270-780075C2471F}"/>
              </a:ext>
            </a:extLst>
          </p:cNvPr>
          <p:cNvSpPr>
            <a:spLocks noGrp="1"/>
          </p:cNvSpPr>
          <p:nvPr>
            <p:ph type="title"/>
          </p:nvPr>
        </p:nvSpPr>
        <p:spPr/>
        <p:txBody>
          <a:bodyPr/>
          <a:lstStyle/>
          <a:p>
            <a:r>
              <a:rPr lang="en-US" altLang="zh-CN" dirty="0"/>
              <a:t>5 creational patterns</a:t>
            </a:r>
            <a:endParaRPr lang="zh-CN" altLang="en-US" dirty="0"/>
          </a:p>
        </p:txBody>
      </p:sp>
      <p:sp>
        <p:nvSpPr>
          <p:cNvPr id="3" name="Content Placeholder 2">
            <a:extLst>
              <a:ext uri="{FF2B5EF4-FFF2-40B4-BE49-F238E27FC236}">
                <a16:creationId xmlns:a16="http://schemas.microsoft.com/office/drawing/2014/main" id="{44333E9C-2BE3-4E86-92E1-6B0D0CE7FEC6}"/>
              </a:ext>
            </a:extLst>
          </p:cNvPr>
          <p:cNvSpPr>
            <a:spLocks noGrp="1"/>
          </p:cNvSpPr>
          <p:nvPr>
            <p:ph idx="1"/>
          </p:nvPr>
        </p:nvSpPr>
        <p:spPr>
          <a:xfrm>
            <a:off x="580845" y="2141034"/>
            <a:ext cx="11041812" cy="4541562"/>
          </a:xfrm>
        </p:spPr>
        <p:txBody>
          <a:bodyPr>
            <a:normAutofit/>
          </a:bodyPr>
          <a:lstStyle/>
          <a:p>
            <a:r>
              <a:rPr lang="en-US" altLang="zh-CN" b="1" dirty="0"/>
              <a:t>The Factory Pattern </a:t>
            </a:r>
            <a:r>
              <a:rPr lang="en-US" altLang="zh-CN" dirty="0"/>
              <a:t>provides a simple decision making class that returns one of several possible subclasses of an abstract base class depending on the data that are provided.</a:t>
            </a:r>
          </a:p>
          <a:p>
            <a:r>
              <a:rPr lang="en-US" altLang="zh-CN" b="1" dirty="0"/>
              <a:t>The Abstract Factory Pattern </a:t>
            </a:r>
            <a:r>
              <a:rPr lang="en-US" altLang="zh-CN" dirty="0"/>
              <a:t>provides an interface to create and return one of several families of related objects.</a:t>
            </a:r>
          </a:p>
          <a:p>
            <a:r>
              <a:rPr lang="en-US" altLang="zh-CN" b="1" dirty="0"/>
              <a:t>The Builder Pattern </a:t>
            </a:r>
            <a:r>
              <a:rPr lang="en-US" altLang="zh-CN" dirty="0"/>
              <a:t>as name implies, is an alternative way to construct complex objects. This should be used only when you want to build different immutable objects using same object building process.</a:t>
            </a:r>
          </a:p>
        </p:txBody>
      </p:sp>
    </p:spTree>
    <p:extLst>
      <p:ext uri="{BB962C8B-B14F-4D97-AF65-F5344CB8AC3E}">
        <p14:creationId xmlns:p14="http://schemas.microsoft.com/office/powerpoint/2010/main" val="140499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30E0-8712-4D37-A270-780075C2471F}"/>
              </a:ext>
            </a:extLst>
          </p:cNvPr>
          <p:cNvSpPr>
            <a:spLocks noGrp="1"/>
          </p:cNvSpPr>
          <p:nvPr>
            <p:ph type="title"/>
          </p:nvPr>
        </p:nvSpPr>
        <p:spPr/>
        <p:txBody>
          <a:bodyPr/>
          <a:lstStyle/>
          <a:p>
            <a:r>
              <a:rPr lang="en-US" altLang="zh-CN" dirty="0"/>
              <a:t>5 creational patterns</a:t>
            </a:r>
            <a:endParaRPr lang="zh-CN" altLang="en-US" dirty="0"/>
          </a:p>
        </p:txBody>
      </p:sp>
      <p:sp>
        <p:nvSpPr>
          <p:cNvPr id="3" name="Content Placeholder 2">
            <a:extLst>
              <a:ext uri="{FF2B5EF4-FFF2-40B4-BE49-F238E27FC236}">
                <a16:creationId xmlns:a16="http://schemas.microsoft.com/office/drawing/2014/main" id="{44333E9C-2BE3-4E86-92E1-6B0D0CE7FEC6}"/>
              </a:ext>
            </a:extLst>
          </p:cNvPr>
          <p:cNvSpPr>
            <a:spLocks noGrp="1"/>
          </p:cNvSpPr>
          <p:nvPr>
            <p:ph idx="1"/>
          </p:nvPr>
        </p:nvSpPr>
        <p:spPr>
          <a:xfrm>
            <a:off x="580845" y="2141034"/>
            <a:ext cx="11041812" cy="4541562"/>
          </a:xfrm>
        </p:spPr>
        <p:txBody>
          <a:bodyPr>
            <a:normAutofit/>
          </a:bodyPr>
          <a:lstStyle/>
          <a:p>
            <a:r>
              <a:rPr lang="en-US" altLang="zh-CN" b="1" dirty="0"/>
              <a:t>The Prototype Pattern </a:t>
            </a:r>
            <a:r>
              <a:rPr lang="en-US" altLang="zh-CN" dirty="0"/>
              <a:t>starts with an initialized and instantiated class and copies or clones it to make new instances rather than creating new instances.</a:t>
            </a:r>
          </a:p>
          <a:p>
            <a:r>
              <a:rPr lang="en-US" altLang="zh-CN" b="1" dirty="0"/>
              <a:t>The Singleton Pattern </a:t>
            </a:r>
            <a:r>
              <a:rPr lang="en-US" altLang="zh-CN" dirty="0"/>
              <a:t>is a class of which there can be no more than one instance. It provides a single global point of access to that instance.</a:t>
            </a:r>
            <a:endParaRPr lang="zh-CN" altLang="en-US" dirty="0"/>
          </a:p>
        </p:txBody>
      </p:sp>
    </p:spTree>
    <p:extLst>
      <p:ext uri="{BB962C8B-B14F-4D97-AF65-F5344CB8AC3E}">
        <p14:creationId xmlns:p14="http://schemas.microsoft.com/office/powerpoint/2010/main" val="131485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8EE0-2E44-4146-B134-58E39B382156}"/>
              </a:ext>
            </a:extLst>
          </p:cNvPr>
          <p:cNvSpPr>
            <a:spLocks noGrp="1"/>
          </p:cNvSpPr>
          <p:nvPr>
            <p:ph type="title"/>
          </p:nvPr>
        </p:nvSpPr>
        <p:spPr/>
        <p:txBody>
          <a:bodyPr/>
          <a:lstStyle/>
          <a:p>
            <a:r>
              <a:rPr lang="en-US" altLang="zh-CN" dirty="0"/>
              <a:t>The Factory pattern</a:t>
            </a:r>
            <a:endParaRPr lang="zh-CN" altLang="en-US" dirty="0"/>
          </a:p>
        </p:txBody>
      </p:sp>
      <p:sp>
        <p:nvSpPr>
          <p:cNvPr id="3" name="Content Placeholder 2">
            <a:extLst>
              <a:ext uri="{FF2B5EF4-FFF2-40B4-BE49-F238E27FC236}">
                <a16:creationId xmlns:a16="http://schemas.microsoft.com/office/drawing/2014/main" id="{130EE2E3-EA7B-4B71-B4D8-8F215459A736}"/>
              </a:ext>
            </a:extLst>
          </p:cNvPr>
          <p:cNvSpPr>
            <a:spLocks noGrp="1"/>
          </p:cNvSpPr>
          <p:nvPr>
            <p:ph idx="1"/>
          </p:nvPr>
        </p:nvSpPr>
        <p:spPr>
          <a:xfrm>
            <a:off x="838200" y="1825625"/>
            <a:ext cx="10515600" cy="2512199"/>
          </a:xfrm>
        </p:spPr>
        <p:txBody>
          <a:bodyPr/>
          <a:lstStyle/>
          <a:p>
            <a:r>
              <a:rPr lang="en-US" altLang="zh-CN" dirty="0"/>
              <a:t>Gang Of Four Definition</a:t>
            </a:r>
          </a:p>
          <a:p>
            <a:pPr lvl="1"/>
            <a:r>
              <a:rPr lang="en-US" altLang="zh-CN" dirty="0"/>
              <a:t>Define an interface for creating an object, but let subclasses decide which class to instantiate. The Factory method lets a class defer instantiation it uses to subclasses</a:t>
            </a:r>
          </a:p>
          <a:p>
            <a:r>
              <a:rPr lang="en-US" altLang="zh-CN" dirty="0"/>
              <a:t>One of the most used design patterns in the real-world applications</a:t>
            </a:r>
            <a:endParaRPr lang="zh-CN" altLang="en-US" dirty="0"/>
          </a:p>
        </p:txBody>
      </p:sp>
      <p:sp>
        <p:nvSpPr>
          <p:cNvPr id="5" name="Oval 4">
            <a:extLst>
              <a:ext uri="{FF2B5EF4-FFF2-40B4-BE49-F238E27FC236}">
                <a16:creationId xmlns:a16="http://schemas.microsoft.com/office/drawing/2014/main" id="{4B365AF0-B895-4743-E88D-1AA8E0A6F65C}"/>
              </a:ext>
            </a:extLst>
          </p:cNvPr>
          <p:cNvSpPr/>
          <p:nvPr/>
        </p:nvSpPr>
        <p:spPr>
          <a:xfrm>
            <a:off x="2007220" y="4650059"/>
            <a:ext cx="1895707" cy="76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Object</a:t>
            </a:r>
            <a:endParaRPr lang="en-CN" sz="2000" dirty="0"/>
          </a:p>
        </p:txBody>
      </p:sp>
      <p:sp>
        <p:nvSpPr>
          <p:cNvPr id="6" name="Oval 5">
            <a:extLst>
              <a:ext uri="{FF2B5EF4-FFF2-40B4-BE49-F238E27FC236}">
                <a16:creationId xmlns:a16="http://schemas.microsoft.com/office/drawing/2014/main" id="{6301787D-E5AF-0EBD-B4AC-81B07EBBD119}"/>
              </a:ext>
            </a:extLst>
          </p:cNvPr>
          <p:cNvSpPr/>
          <p:nvPr/>
        </p:nvSpPr>
        <p:spPr>
          <a:xfrm>
            <a:off x="5140712" y="4560849"/>
            <a:ext cx="2286000" cy="858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t>Factory</a:t>
            </a:r>
          </a:p>
        </p:txBody>
      </p:sp>
      <p:sp>
        <p:nvSpPr>
          <p:cNvPr id="7" name="Oval 6">
            <a:extLst>
              <a:ext uri="{FF2B5EF4-FFF2-40B4-BE49-F238E27FC236}">
                <a16:creationId xmlns:a16="http://schemas.microsoft.com/office/drawing/2014/main" id="{DA6A2CFD-AE8F-4293-D3F5-AB64CE108847}"/>
              </a:ext>
            </a:extLst>
          </p:cNvPr>
          <p:cNvSpPr/>
          <p:nvPr/>
        </p:nvSpPr>
        <p:spPr>
          <a:xfrm>
            <a:off x="8842917" y="4616605"/>
            <a:ext cx="1851103" cy="747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a:t>
            </a:r>
            <a:endParaRPr lang="en-CN" sz="2000" dirty="0"/>
          </a:p>
        </p:txBody>
      </p:sp>
      <p:cxnSp>
        <p:nvCxnSpPr>
          <p:cNvPr id="9" name="Straight Connector 8">
            <a:extLst>
              <a:ext uri="{FF2B5EF4-FFF2-40B4-BE49-F238E27FC236}">
                <a16:creationId xmlns:a16="http://schemas.microsoft.com/office/drawing/2014/main" id="{4FB73096-0FD3-646D-A603-53D5A119C64B}"/>
              </a:ext>
            </a:extLst>
          </p:cNvPr>
          <p:cNvCxnSpPr>
            <a:stCxn id="5" idx="6"/>
          </p:cNvCxnSpPr>
          <p:nvPr/>
        </p:nvCxnSpPr>
        <p:spPr>
          <a:xfrm flipV="1">
            <a:off x="3902927" y="5018049"/>
            <a:ext cx="1326995" cy="167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C0E7E4-9073-2573-8A48-D3325A3640FA}"/>
              </a:ext>
            </a:extLst>
          </p:cNvPr>
          <p:cNvCxnSpPr>
            <a:stCxn id="6" idx="6"/>
            <a:endCxn id="7" idx="2"/>
          </p:cNvCxnSpPr>
          <p:nvPr/>
        </p:nvCxnSpPr>
        <p:spPr>
          <a:xfrm>
            <a:off x="7426712" y="4990171"/>
            <a:ext cx="14162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39F205-D54B-7809-8F51-3EAA934B6469}"/>
              </a:ext>
            </a:extLst>
          </p:cNvPr>
          <p:cNvSpPr txBox="1"/>
          <p:nvPr/>
        </p:nvSpPr>
        <p:spPr>
          <a:xfrm>
            <a:off x="4131886" y="4665444"/>
            <a:ext cx="863121" cy="369332"/>
          </a:xfrm>
          <a:prstGeom prst="rect">
            <a:avLst/>
          </a:prstGeom>
          <a:noFill/>
        </p:spPr>
        <p:txBody>
          <a:bodyPr wrap="none" rtlCol="0">
            <a:spAutoFit/>
          </a:bodyPr>
          <a:lstStyle/>
          <a:p>
            <a:r>
              <a:rPr lang="en-US" dirty="0"/>
              <a:t>creates</a:t>
            </a:r>
            <a:endParaRPr lang="en-CN" dirty="0"/>
          </a:p>
        </p:txBody>
      </p:sp>
      <p:sp>
        <p:nvSpPr>
          <p:cNvPr id="14" name="TextBox 13">
            <a:extLst>
              <a:ext uri="{FF2B5EF4-FFF2-40B4-BE49-F238E27FC236}">
                <a16:creationId xmlns:a16="http://schemas.microsoft.com/office/drawing/2014/main" id="{87D94A47-C17D-B695-196D-080D01E9EA98}"/>
              </a:ext>
            </a:extLst>
          </p:cNvPr>
          <p:cNvSpPr txBox="1"/>
          <p:nvPr/>
        </p:nvSpPr>
        <p:spPr>
          <a:xfrm>
            <a:off x="7703254" y="4620838"/>
            <a:ext cx="601447" cy="369332"/>
          </a:xfrm>
          <a:prstGeom prst="rect">
            <a:avLst/>
          </a:prstGeom>
          <a:noFill/>
        </p:spPr>
        <p:txBody>
          <a:bodyPr wrap="none" rtlCol="0">
            <a:spAutoFit/>
          </a:bodyPr>
          <a:lstStyle/>
          <a:p>
            <a:r>
              <a:rPr lang="en-US" dirty="0"/>
              <a:t>uses</a:t>
            </a:r>
            <a:endParaRPr lang="en-CN" dirty="0"/>
          </a:p>
        </p:txBody>
      </p:sp>
    </p:spTree>
    <p:extLst>
      <p:ext uri="{BB962C8B-B14F-4D97-AF65-F5344CB8AC3E}">
        <p14:creationId xmlns:p14="http://schemas.microsoft.com/office/powerpoint/2010/main" val="796889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5DBA-B8F4-5F4C-90A2-C7DEF44B0158}"/>
              </a:ext>
            </a:extLst>
          </p:cNvPr>
          <p:cNvSpPr>
            <a:spLocks noGrp="1"/>
          </p:cNvSpPr>
          <p:nvPr>
            <p:ph type="title"/>
          </p:nvPr>
        </p:nvSpPr>
        <p:spPr/>
        <p:txBody>
          <a:bodyPr/>
          <a:lstStyle/>
          <a:p>
            <a:r>
              <a:rPr lang="en-CN" dirty="0"/>
              <a:t>Factory Pattern</a:t>
            </a:r>
          </a:p>
        </p:txBody>
      </p:sp>
      <p:sp>
        <p:nvSpPr>
          <p:cNvPr id="3" name="Content Placeholder 2">
            <a:extLst>
              <a:ext uri="{FF2B5EF4-FFF2-40B4-BE49-F238E27FC236}">
                <a16:creationId xmlns:a16="http://schemas.microsoft.com/office/drawing/2014/main" id="{91AD6D30-B004-8F4A-91EF-5B42B270255D}"/>
              </a:ext>
            </a:extLst>
          </p:cNvPr>
          <p:cNvSpPr>
            <a:spLocks noGrp="1"/>
          </p:cNvSpPr>
          <p:nvPr>
            <p:ph idx="1"/>
          </p:nvPr>
        </p:nvSpPr>
        <p:spPr/>
        <p:txBody>
          <a:bodyPr/>
          <a:lstStyle/>
          <a:p>
            <a:r>
              <a:rPr lang="en-US" dirty="0"/>
              <a:t>This pattern is particularly useful when a class cannot anticipate the class of objects it needs to create, or when a class wants its subclasses to specify the objects it creates.</a:t>
            </a:r>
          </a:p>
          <a:p>
            <a:pPr marL="0" indent="0">
              <a:buNone/>
            </a:pPr>
            <a:endParaRPr lang="en-US" dirty="0">
              <a:effectLst/>
            </a:endParaRPr>
          </a:p>
          <a:p>
            <a:endParaRPr lang="en-CN" dirty="0"/>
          </a:p>
        </p:txBody>
      </p:sp>
      <p:pic>
        <p:nvPicPr>
          <p:cNvPr id="18" name="Picture 17"/>
          <p:cNvPicPr>
            <a:picLocks noChangeAspect="1"/>
          </p:cNvPicPr>
          <p:nvPr/>
        </p:nvPicPr>
        <p:blipFill>
          <a:blip r:embed="rId2"/>
          <a:stretch>
            <a:fillRect/>
          </a:stretch>
        </p:blipFill>
        <p:spPr>
          <a:xfrm>
            <a:off x="2857846" y="3196583"/>
            <a:ext cx="5637761" cy="3182049"/>
          </a:xfrm>
          <a:prstGeom prst="rect">
            <a:avLst/>
          </a:prstGeom>
        </p:spPr>
      </p:pic>
    </p:spTree>
    <p:extLst>
      <p:ext uri="{BB962C8B-B14F-4D97-AF65-F5344CB8AC3E}">
        <p14:creationId xmlns:p14="http://schemas.microsoft.com/office/powerpoint/2010/main" val="666708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BEA9-1DA0-4301-A117-274C5CED9CC4}"/>
              </a:ext>
            </a:extLst>
          </p:cNvPr>
          <p:cNvSpPr>
            <a:spLocks noGrp="1"/>
          </p:cNvSpPr>
          <p:nvPr>
            <p:ph type="title"/>
          </p:nvPr>
        </p:nvSpPr>
        <p:spPr/>
        <p:txBody>
          <a:bodyPr/>
          <a:lstStyle/>
          <a:p>
            <a:r>
              <a:rPr lang="en-US" altLang="zh-CN" dirty="0"/>
              <a:t>Factory Example: </a:t>
            </a:r>
            <a:endParaRPr lang="zh-CN" altLang="en-US" dirty="0"/>
          </a:p>
        </p:txBody>
      </p:sp>
      <p:grpSp>
        <p:nvGrpSpPr>
          <p:cNvPr id="3" name="Group 2"/>
          <p:cNvGrpSpPr/>
          <p:nvPr/>
        </p:nvGrpSpPr>
        <p:grpSpPr>
          <a:xfrm flipH="1">
            <a:off x="310816" y="2126909"/>
            <a:ext cx="11355096" cy="3523057"/>
            <a:chOff x="78059" y="2052095"/>
            <a:chExt cx="11355096" cy="3523057"/>
          </a:xfrm>
        </p:grpSpPr>
        <p:sp>
          <p:nvSpPr>
            <p:cNvPr id="4" name="Rectangle 3">
              <a:extLst>
                <a:ext uri="{FF2B5EF4-FFF2-40B4-BE49-F238E27FC236}">
                  <a16:creationId xmlns:a16="http://schemas.microsoft.com/office/drawing/2014/main" id="{008A6B0F-CDC9-47AB-8872-0F4820F812A0}"/>
                </a:ext>
              </a:extLst>
            </p:cNvPr>
            <p:cNvSpPr/>
            <p:nvPr/>
          </p:nvSpPr>
          <p:spPr>
            <a:xfrm>
              <a:off x="1894235" y="2102635"/>
              <a:ext cx="1713782" cy="67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Burger</a:t>
              </a:r>
            </a:p>
            <a:p>
              <a:pPr algn="ctr"/>
              <a:r>
                <a:rPr lang="en-US" altLang="zh-CN" dirty="0"/>
                <a:t>&lt;&lt;Interface&gt;&gt;</a:t>
              </a:r>
              <a:endParaRPr lang="zh-CN" altLang="en-US" dirty="0"/>
            </a:p>
          </p:txBody>
        </p:sp>
        <p:sp>
          <p:nvSpPr>
            <p:cNvPr id="5" name="Rectangle 4">
              <a:extLst>
                <a:ext uri="{FF2B5EF4-FFF2-40B4-BE49-F238E27FC236}">
                  <a16:creationId xmlns:a16="http://schemas.microsoft.com/office/drawing/2014/main" id="{28EBA218-7DA7-4466-8CAB-A6D5D528D91F}"/>
                </a:ext>
              </a:extLst>
            </p:cNvPr>
            <p:cNvSpPr/>
            <p:nvPr/>
          </p:nvSpPr>
          <p:spPr>
            <a:xfrm>
              <a:off x="78059" y="3678393"/>
              <a:ext cx="2196790" cy="67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BeefBurger</a:t>
              </a:r>
              <a:endParaRPr lang="en-US" altLang="zh-CN" dirty="0"/>
            </a:p>
            <a:p>
              <a:pPr algn="ctr"/>
              <a:r>
                <a:rPr lang="en-US" altLang="zh-CN" dirty="0"/>
                <a:t>&lt;&lt;Implementation&gt;&gt;</a:t>
              </a:r>
              <a:endParaRPr lang="zh-CN" altLang="en-US" dirty="0"/>
            </a:p>
          </p:txBody>
        </p:sp>
        <p:sp>
          <p:nvSpPr>
            <p:cNvPr id="6" name="Rectangle 5">
              <a:extLst>
                <a:ext uri="{FF2B5EF4-FFF2-40B4-BE49-F238E27FC236}">
                  <a16:creationId xmlns:a16="http://schemas.microsoft.com/office/drawing/2014/main" id="{0C2EB654-1AB0-4752-83ED-4A24C7323B4C}"/>
                </a:ext>
              </a:extLst>
            </p:cNvPr>
            <p:cNvSpPr/>
            <p:nvPr/>
          </p:nvSpPr>
          <p:spPr>
            <a:xfrm>
              <a:off x="2917903" y="3678393"/>
              <a:ext cx="2196790" cy="67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VeggieBurger</a:t>
              </a:r>
              <a:endParaRPr lang="en-US" altLang="zh-CN" dirty="0"/>
            </a:p>
            <a:p>
              <a:pPr algn="ctr"/>
              <a:r>
                <a:rPr lang="en-US" altLang="zh-CN" dirty="0"/>
                <a:t>&lt;&lt;Implementation&gt;&gt;</a:t>
              </a:r>
              <a:endParaRPr lang="zh-CN" altLang="en-US" dirty="0"/>
            </a:p>
          </p:txBody>
        </p:sp>
        <p:cxnSp>
          <p:nvCxnSpPr>
            <p:cNvPr id="8" name="Connector: Elbow 7">
              <a:extLst>
                <a:ext uri="{FF2B5EF4-FFF2-40B4-BE49-F238E27FC236}">
                  <a16:creationId xmlns:a16="http://schemas.microsoft.com/office/drawing/2014/main" id="{22A14BEF-65A0-4B03-A16D-CB54D3DA280C}"/>
                </a:ext>
              </a:extLst>
            </p:cNvPr>
            <p:cNvCxnSpPr>
              <a:cxnSpLocks/>
              <a:stCxn id="6" idx="0"/>
              <a:endCxn id="4" idx="2"/>
            </p:cNvCxnSpPr>
            <p:nvPr/>
          </p:nvCxnSpPr>
          <p:spPr>
            <a:xfrm rot="16200000" flipV="1">
              <a:off x="2932263" y="2594358"/>
              <a:ext cx="902898" cy="126517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C557414-8E0F-4011-B01B-50B2C27415A5}"/>
                </a:ext>
              </a:extLst>
            </p:cNvPr>
            <p:cNvCxnSpPr>
              <a:cxnSpLocks/>
              <a:stCxn id="5" idx="0"/>
            </p:cNvCxnSpPr>
            <p:nvPr/>
          </p:nvCxnSpPr>
          <p:spPr>
            <a:xfrm rot="5400000" flipH="1" flipV="1">
              <a:off x="1768418" y="2620921"/>
              <a:ext cx="465508" cy="1649436"/>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F66B7B-AF8C-4860-ABB2-A06240D5B048}"/>
                </a:ext>
              </a:extLst>
            </p:cNvPr>
            <p:cNvSpPr/>
            <p:nvPr/>
          </p:nvSpPr>
          <p:spPr>
            <a:xfrm>
              <a:off x="5549309" y="2052095"/>
              <a:ext cx="2196862" cy="7993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Restaurant</a:t>
              </a:r>
            </a:p>
            <a:p>
              <a:pPr algn="ctr"/>
              <a:r>
                <a:rPr lang="en-US" altLang="zh-CN" dirty="0"/>
                <a:t>&lt;&lt;Abstract Factory&gt;&gt;</a:t>
              </a:r>
              <a:endParaRPr lang="zh-CN" altLang="en-US" dirty="0"/>
            </a:p>
          </p:txBody>
        </p:sp>
        <p:cxnSp>
          <p:nvCxnSpPr>
            <p:cNvPr id="15" name="Straight Connector 14">
              <a:extLst>
                <a:ext uri="{FF2B5EF4-FFF2-40B4-BE49-F238E27FC236}">
                  <a16:creationId xmlns:a16="http://schemas.microsoft.com/office/drawing/2014/main" id="{0CAE7592-1C30-484D-995D-87E7525A9E14}"/>
                </a:ext>
              </a:extLst>
            </p:cNvPr>
            <p:cNvCxnSpPr>
              <a:cxnSpLocks/>
              <a:stCxn id="4" idx="3"/>
              <a:endCxn id="13" idx="1"/>
            </p:cNvCxnSpPr>
            <p:nvPr/>
          </p:nvCxnSpPr>
          <p:spPr>
            <a:xfrm>
              <a:off x="3608017" y="2439065"/>
              <a:ext cx="1941292" cy="12721"/>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6" name="Flowchart: Preparation 15">
              <a:extLst>
                <a:ext uri="{FF2B5EF4-FFF2-40B4-BE49-F238E27FC236}">
                  <a16:creationId xmlns:a16="http://schemas.microsoft.com/office/drawing/2014/main" id="{85F3910F-22AE-4307-BA52-57EF597B1337}"/>
                </a:ext>
              </a:extLst>
            </p:cNvPr>
            <p:cNvSpPr/>
            <p:nvPr/>
          </p:nvSpPr>
          <p:spPr>
            <a:xfrm>
              <a:off x="9059350" y="2106729"/>
              <a:ext cx="2373805" cy="690113"/>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orderBurger</a:t>
              </a:r>
              <a:endParaRPr lang="zh-CN" altLang="en-US" dirty="0"/>
            </a:p>
          </p:txBody>
        </p:sp>
        <p:cxnSp>
          <p:nvCxnSpPr>
            <p:cNvPr id="19" name="Straight Connector 18">
              <a:extLst>
                <a:ext uri="{FF2B5EF4-FFF2-40B4-BE49-F238E27FC236}">
                  <a16:creationId xmlns:a16="http://schemas.microsoft.com/office/drawing/2014/main" id="{7514845C-97F2-4BC8-B4B8-6656F2288718}"/>
                </a:ext>
              </a:extLst>
            </p:cNvPr>
            <p:cNvCxnSpPr>
              <a:cxnSpLocks/>
              <a:stCxn id="13" idx="3"/>
              <a:endCxn id="16" idx="1"/>
            </p:cNvCxnSpPr>
            <p:nvPr/>
          </p:nvCxnSpPr>
          <p:spPr>
            <a:xfrm>
              <a:off x="7746171" y="2451786"/>
              <a:ext cx="1313179" cy="0"/>
            </a:xfrm>
            <a:prstGeom prst="line">
              <a:avLst/>
            </a:prstGeom>
            <a:ln w="38100">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90411A81-AC2F-BDA9-9CD2-F1DBFE2489D3}"/>
                </a:ext>
              </a:extLst>
            </p:cNvPr>
            <p:cNvSpPr/>
            <p:nvPr/>
          </p:nvSpPr>
          <p:spPr>
            <a:xfrm>
              <a:off x="8444912" y="4775770"/>
              <a:ext cx="2773496" cy="7993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a:t>VeggieBurgerRestaurant</a:t>
              </a:r>
              <a:endParaRPr lang="en-US" altLang="zh-CN" dirty="0"/>
            </a:p>
            <a:p>
              <a:pPr algn="ctr"/>
              <a:r>
                <a:rPr lang="en-US" altLang="zh-CN" dirty="0"/>
                <a:t>&lt;&lt;Concrete Factory&gt;&gt;</a:t>
              </a:r>
              <a:endParaRPr lang="zh-CN" altLang="en-US" dirty="0"/>
            </a:p>
          </p:txBody>
        </p:sp>
        <p:sp>
          <p:nvSpPr>
            <p:cNvPr id="11" name="Rectangle 10">
              <a:extLst>
                <a:ext uri="{FF2B5EF4-FFF2-40B4-BE49-F238E27FC236}">
                  <a16:creationId xmlns:a16="http://schemas.microsoft.com/office/drawing/2014/main" id="{7ED7E83E-C5F1-1826-31E1-7FE8A19CC117}"/>
                </a:ext>
              </a:extLst>
            </p:cNvPr>
            <p:cNvSpPr/>
            <p:nvPr/>
          </p:nvSpPr>
          <p:spPr>
            <a:xfrm>
              <a:off x="5397259" y="4775770"/>
              <a:ext cx="2500962" cy="7993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a:t>BeefBurgerRestaurant</a:t>
              </a:r>
              <a:endParaRPr lang="en-US" altLang="zh-CN" dirty="0"/>
            </a:p>
            <a:p>
              <a:pPr algn="ctr"/>
              <a:r>
                <a:rPr lang="en-US" altLang="zh-CN" dirty="0"/>
                <a:t>&lt;&lt;Concrete Factory&gt;&gt;</a:t>
              </a:r>
              <a:endParaRPr lang="zh-CN" altLang="en-US" dirty="0"/>
            </a:p>
          </p:txBody>
        </p:sp>
        <p:cxnSp>
          <p:nvCxnSpPr>
            <p:cNvPr id="24" name="Straight Arrow Connector 23">
              <a:extLst>
                <a:ext uri="{FF2B5EF4-FFF2-40B4-BE49-F238E27FC236}">
                  <a16:creationId xmlns:a16="http://schemas.microsoft.com/office/drawing/2014/main" id="{D6D0C8EA-0CF3-4BFE-3C68-E60CD4B154D0}"/>
                </a:ext>
              </a:extLst>
            </p:cNvPr>
            <p:cNvCxnSpPr/>
            <p:nvPr/>
          </p:nvCxnSpPr>
          <p:spPr>
            <a:xfrm flipV="1">
              <a:off x="6096000" y="2775494"/>
              <a:ext cx="951571" cy="200027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758229B1-B4F8-2C66-91B1-87E6F239BD49}"/>
                </a:ext>
              </a:extLst>
            </p:cNvPr>
            <p:cNvCxnSpPr>
              <a:cxnSpLocks/>
            </p:cNvCxnSpPr>
            <p:nvPr/>
          </p:nvCxnSpPr>
          <p:spPr>
            <a:xfrm flipH="1" flipV="1">
              <a:off x="7594262" y="2775494"/>
              <a:ext cx="1679835" cy="200027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7580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585D-0E5E-4015-4906-672726C56B25}"/>
              </a:ext>
            </a:extLst>
          </p:cNvPr>
          <p:cNvSpPr>
            <a:spLocks noGrp="1"/>
          </p:cNvSpPr>
          <p:nvPr>
            <p:ph type="title"/>
          </p:nvPr>
        </p:nvSpPr>
        <p:spPr/>
        <p:txBody>
          <a:bodyPr/>
          <a:lstStyle/>
          <a:p>
            <a:endParaRPr lang="en-CN" dirty="0"/>
          </a:p>
        </p:txBody>
      </p:sp>
      <p:pic>
        <p:nvPicPr>
          <p:cNvPr id="5" name="Content Placeholder 4" descr="Text&#10;&#10;Description automatically generated">
            <a:extLst>
              <a:ext uri="{FF2B5EF4-FFF2-40B4-BE49-F238E27FC236}">
                <a16:creationId xmlns:a16="http://schemas.microsoft.com/office/drawing/2014/main" id="{040F7461-40D4-DCC3-9F8C-EC494609522F}"/>
              </a:ext>
            </a:extLst>
          </p:cNvPr>
          <p:cNvPicPr>
            <a:picLocks noGrp="1" noChangeAspect="1"/>
          </p:cNvPicPr>
          <p:nvPr>
            <p:ph idx="1"/>
          </p:nvPr>
        </p:nvPicPr>
        <p:blipFill>
          <a:blip r:embed="rId2"/>
          <a:stretch>
            <a:fillRect/>
          </a:stretch>
        </p:blipFill>
        <p:spPr>
          <a:xfrm>
            <a:off x="7168333" y="4193695"/>
            <a:ext cx="4452347" cy="2260422"/>
          </a:xfrm>
        </p:spPr>
      </p:pic>
      <p:pic>
        <p:nvPicPr>
          <p:cNvPr id="7" name="Picture 6" descr="Text&#10;&#10;Description automatically generated">
            <a:extLst>
              <a:ext uri="{FF2B5EF4-FFF2-40B4-BE49-F238E27FC236}">
                <a16:creationId xmlns:a16="http://schemas.microsoft.com/office/drawing/2014/main" id="{F24BD630-2EDB-A124-74EB-FAFF35A10BD4}"/>
              </a:ext>
            </a:extLst>
          </p:cNvPr>
          <p:cNvPicPr>
            <a:picLocks noChangeAspect="1"/>
          </p:cNvPicPr>
          <p:nvPr/>
        </p:nvPicPr>
        <p:blipFill>
          <a:blip r:embed="rId3"/>
          <a:stretch>
            <a:fillRect/>
          </a:stretch>
        </p:blipFill>
        <p:spPr>
          <a:xfrm>
            <a:off x="276458" y="4198859"/>
            <a:ext cx="6693054" cy="2260422"/>
          </a:xfrm>
          <a:prstGeom prst="rect">
            <a:avLst/>
          </a:prstGeom>
        </p:spPr>
      </p:pic>
      <p:pic>
        <p:nvPicPr>
          <p:cNvPr id="9" name="Picture 8" descr="Text&#10;&#10;Description automatically generated">
            <a:extLst>
              <a:ext uri="{FF2B5EF4-FFF2-40B4-BE49-F238E27FC236}">
                <a16:creationId xmlns:a16="http://schemas.microsoft.com/office/drawing/2014/main" id="{73D3E8BF-B07A-5E56-AA47-A3646B04F315}"/>
              </a:ext>
            </a:extLst>
          </p:cNvPr>
          <p:cNvPicPr>
            <a:picLocks noChangeAspect="1"/>
          </p:cNvPicPr>
          <p:nvPr/>
        </p:nvPicPr>
        <p:blipFill>
          <a:blip r:embed="rId4"/>
          <a:stretch>
            <a:fillRect/>
          </a:stretch>
        </p:blipFill>
        <p:spPr>
          <a:xfrm>
            <a:off x="1474362" y="597755"/>
            <a:ext cx="9243276" cy="2983957"/>
          </a:xfrm>
          <a:prstGeom prst="rect">
            <a:avLst/>
          </a:prstGeom>
        </p:spPr>
      </p:pic>
    </p:spTree>
    <p:extLst>
      <p:ext uri="{BB962C8B-B14F-4D97-AF65-F5344CB8AC3E}">
        <p14:creationId xmlns:p14="http://schemas.microsoft.com/office/powerpoint/2010/main" val="3378545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E448-42A6-1FBD-0715-613B242F2B9F}"/>
              </a:ext>
            </a:extLst>
          </p:cNvPr>
          <p:cNvSpPr>
            <a:spLocks noGrp="1"/>
          </p:cNvSpPr>
          <p:nvPr>
            <p:ph type="title"/>
          </p:nvPr>
        </p:nvSpPr>
        <p:spPr/>
        <p:txBody>
          <a:bodyPr/>
          <a:lstStyle/>
          <a:p>
            <a:r>
              <a:rPr lang="en-US" altLang="zh-CN" dirty="0"/>
              <a:t>Exercise 1</a:t>
            </a:r>
            <a:endParaRPr lang="en-CN" dirty="0"/>
          </a:p>
        </p:txBody>
      </p:sp>
      <p:sp>
        <p:nvSpPr>
          <p:cNvPr id="3" name="Content Placeholder 2">
            <a:extLst>
              <a:ext uri="{FF2B5EF4-FFF2-40B4-BE49-F238E27FC236}">
                <a16:creationId xmlns:a16="http://schemas.microsoft.com/office/drawing/2014/main" id="{3E6CEF2D-9DC5-9478-C11E-74E76D272B41}"/>
              </a:ext>
            </a:extLst>
          </p:cNvPr>
          <p:cNvSpPr>
            <a:spLocks noGrp="1"/>
          </p:cNvSpPr>
          <p:nvPr>
            <p:ph idx="1"/>
          </p:nvPr>
        </p:nvSpPr>
        <p:spPr/>
        <p:txBody>
          <a:bodyPr/>
          <a:lstStyle/>
          <a:p>
            <a:r>
              <a:rPr lang="en-CN" dirty="0"/>
              <a:t>Extend the Burger Restaurant</a:t>
            </a:r>
          </a:p>
          <a:p>
            <a:pPr lvl="1"/>
            <a:r>
              <a:rPr lang="en-CN" dirty="0"/>
              <a:t>Base on the factory example, extend the code following Factory Pattern to accept the ordering of Chicken Burger.</a:t>
            </a:r>
          </a:p>
          <a:p>
            <a:endParaRPr lang="en-CN" dirty="0"/>
          </a:p>
          <a:p>
            <a:r>
              <a:rPr lang="en-US" altLang="zh-CN" dirty="0"/>
              <a:t>Do it now!</a:t>
            </a:r>
            <a:endParaRPr lang="en-CN" dirty="0"/>
          </a:p>
        </p:txBody>
      </p:sp>
    </p:spTree>
    <p:extLst>
      <p:ext uri="{BB962C8B-B14F-4D97-AF65-F5344CB8AC3E}">
        <p14:creationId xmlns:p14="http://schemas.microsoft.com/office/powerpoint/2010/main" val="58008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E448-42A6-1FBD-0715-613B242F2B9F}"/>
              </a:ext>
            </a:extLst>
          </p:cNvPr>
          <p:cNvSpPr>
            <a:spLocks noGrp="1"/>
          </p:cNvSpPr>
          <p:nvPr>
            <p:ph type="title"/>
          </p:nvPr>
        </p:nvSpPr>
        <p:spPr/>
        <p:txBody>
          <a:bodyPr/>
          <a:lstStyle/>
          <a:p>
            <a:r>
              <a:rPr lang="en-US" dirty="0"/>
              <a:t>Exercise 2</a:t>
            </a:r>
            <a:endParaRPr lang="en-CN" dirty="0"/>
          </a:p>
        </p:txBody>
      </p:sp>
      <p:sp>
        <p:nvSpPr>
          <p:cNvPr id="3" name="Content Placeholder 2">
            <a:extLst>
              <a:ext uri="{FF2B5EF4-FFF2-40B4-BE49-F238E27FC236}">
                <a16:creationId xmlns:a16="http://schemas.microsoft.com/office/drawing/2014/main" id="{3E6CEF2D-9DC5-9478-C11E-74E76D272B41}"/>
              </a:ext>
            </a:extLst>
          </p:cNvPr>
          <p:cNvSpPr>
            <a:spLocks noGrp="1"/>
          </p:cNvSpPr>
          <p:nvPr>
            <p:ph idx="1"/>
          </p:nvPr>
        </p:nvSpPr>
        <p:spPr/>
        <p:txBody>
          <a:bodyPr/>
          <a:lstStyle/>
          <a:p>
            <a:r>
              <a:rPr lang="en-US" dirty="0"/>
              <a:t>A document management system in which documents can be in different formats like Word, PDF, Excel, etc. The documents need to be opened, saved, and closed. How do we organize our object-oriented system to handle this diversity, keeping in mind that in the future we may have to introduce more document types?</a:t>
            </a:r>
            <a:endParaRPr lang="en-CN" dirty="0"/>
          </a:p>
          <a:p>
            <a:endParaRPr lang="en-CN" dirty="0"/>
          </a:p>
        </p:txBody>
      </p:sp>
    </p:spTree>
    <p:extLst>
      <p:ext uri="{BB962C8B-B14F-4D97-AF65-F5344CB8AC3E}">
        <p14:creationId xmlns:p14="http://schemas.microsoft.com/office/powerpoint/2010/main" val="3346997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59A2-02AA-46D4-911F-AA73A87E1212}"/>
              </a:ext>
            </a:extLst>
          </p:cNvPr>
          <p:cNvSpPr>
            <a:spLocks noGrp="1"/>
          </p:cNvSpPr>
          <p:nvPr>
            <p:ph type="title"/>
          </p:nvPr>
        </p:nvSpPr>
        <p:spPr/>
        <p:txBody>
          <a:bodyPr/>
          <a:lstStyle/>
          <a:p>
            <a:r>
              <a:rPr lang="en-US" altLang="zh-CN" dirty="0"/>
              <a:t>Builder Pattern</a:t>
            </a:r>
            <a:endParaRPr lang="zh-CN" altLang="en-US" dirty="0"/>
          </a:p>
        </p:txBody>
      </p:sp>
      <p:sp>
        <p:nvSpPr>
          <p:cNvPr id="3" name="Content Placeholder 2">
            <a:extLst>
              <a:ext uri="{FF2B5EF4-FFF2-40B4-BE49-F238E27FC236}">
                <a16:creationId xmlns:a16="http://schemas.microsoft.com/office/drawing/2014/main" id="{E3D889D7-B4FD-4405-86D1-48A70FC2E758}"/>
              </a:ext>
            </a:extLst>
          </p:cNvPr>
          <p:cNvSpPr>
            <a:spLocks noGrp="1"/>
          </p:cNvSpPr>
          <p:nvPr>
            <p:ph idx="1"/>
          </p:nvPr>
        </p:nvSpPr>
        <p:spPr/>
        <p:txBody>
          <a:bodyPr/>
          <a:lstStyle/>
          <a:p>
            <a:r>
              <a:rPr lang="en-US" altLang="zh-CN" dirty="0"/>
              <a:t>The Builder pattern is a creational pattern –it's used to create and configure complex objects.</a:t>
            </a:r>
          </a:p>
          <a:p>
            <a:r>
              <a:rPr lang="en-US" altLang="zh-CN" dirty="0"/>
              <a:t>Use to simplify the complexity of the object initialization by letting you construct an object step by step.</a:t>
            </a:r>
            <a:endParaRPr lang="zh-CN" altLang="en-US" dirty="0"/>
          </a:p>
        </p:txBody>
      </p:sp>
    </p:spTree>
    <p:extLst>
      <p:ext uri="{BB962C8B-B14F-4D97-AF65-F5344CB8AC3E}">
        <p14:creationId xmlns:p14="http://schemas.microsoft.com/office/powerpoint/2010/main" val="142304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A51-69DA-B94C-8D02-6F44594873EF}"/>
              </a:ext>
            </a:extLst>
          </p:cNvPr>
          <p:cNvSpPr>
            <a:spLocks noGrp="1"/>
          </p:cNvSpPr>
          <p:nvPr>
            <p:ph type="title"/>
          </p:nvPr>
        </p:nvSpPr>
        <p:spPr/>
        <p:txBody>
          <a:bodyPr/>
          <a:lstStyle/>
          <a:p>
            <a:r>
              <a:rPr lang="en-CN" dirty="0"/>
              <a:t>Topic Objective</a:t>
            </a:r>
          </a:p>
        </p:txBody>
      </p:sp>
      <p:sp>
        <p:nvSpPr>
          <p:cNvPr id="3" name="Content Placeholder 2">
            <a:extLst>
              <a:ext uri="{FF2B5EF4-FFF2-40B4-BE49-F238E27FC236}">
                <a16:creationId xmlns:a16="http://schemas.microsoft.com/office/drawing/2014/main" id="{599AD3AD-C7F6-784D-9514-0B0A91E1E913}"/>
              </a:ext>
            </a:extLst>
          </p:cNvPr>
          <p:cNvSpPr>
            <a:spLocks noGrp="1"/>
          </p:cNvSpPr>
          <p:nvPr>
            <p:ph idx="1"/>
          </p:nvPr>
        </p:nvSpPr>
        <p:spPr/>
        <p:txBody>
          <a:bodyPr/>
          <a:lstStyle/>
          <a:p>
            <a:r>
              <a:rPr lang="en-US" altLang="zh-CN" dirty="0"/>
              <a:t>Coursework 1</a:t>
            </a:r>
            <a:endParaRPr lang="en-US" dirty="0"/>
          </a:p>
          <a:p>
            <a:r>
              <a:rPr lang="en-CN" dirty="0"/>
              <a:t>Introduction to design patterns</a:t>
            </a:r>
          </a:p>
          <a:p>
            <a:r>
              <a:rPr lang="en-US" dirty="0"/>
              <a:t>Creation patterns</a:t>
            </a:r>
          </a:p>
          <a:p>
            <a:r>
              <a:rPr lang="en-US" dirty="0"/>
              <a:t>Structural patterns</a:t>
            </a:r>
            <a:endParaRPr lang="en-CN" dirty="0"/>
          </a:p>
        </p:txBody>
      </p:sp>
    </p:spTree>
    <p:extLst>
      <p:ext uri="{BB962C8B-B14F-4D97-AF65-F5344CB8AC3E}">
        <p14:creationId xmlns:p14="http://schemas.microsoft.com/office/powerpoint/2010/main" val="2421053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3D7D-91CE-F844-AD6C-305BA60FD26D}"/>
              </a:ext>
            </a:extLst>
          </p:cNvPr>
          <p:cNvSpPr>
            <a:spLocks noGrp="1"/>
          </p:cNvSpPr>
          <p:nvPr>
            <p:ph type="title"/>
          </p:nvPr>
        </p:nvSpPr>
        <p:spPr/>
        <p:txBody>
          <a:bodyPr/>
          <a:lstStyle/>
          <a:p>
            <a:r>
              <a:rPr lang="en-CN" dirty="0"/>
              <a:t>Builder Pattern – The Problem to Solve</a:t>
            </a:r>
          </a:p>
        </p:txBody>
      </p:sp>
      <p:pic>
        <p:nvPicPr>
          <p:cNvPr id="6" name="Picture 5" descr="A screenshot of a computer&#10;&#10;Description automatically generated with medium confidence">
            <a:extLst>
              <a:ext uri="{FF2B5EF4-FFF2-40B4-BE49-F238E27FC236}">
                <a16:creationId xmlns:a16="http://schemas.microsoft.com/office/drawing/2014/main" id="{945581C5-8937-C5ED-52C4-67B680964151}"/>
              </a:ext>
            </a:extLst>
          </p:cNvPr>
          <p:cNvPicPr>
            <a:picLocks noChangeAspect="1"/>
          </p:cNvPicPr>
          <p:nvPr/>
        </p:nvPicPr>
        <p:blipFill>
          <a:blip r:embed="rId2"/>
          <a:stretch>
            <a:fillRect/>
          </a:stretch>
        </p:blipFill>
        <p:spPr>
          <a:xfrm>
            <a:off x="950641" y="1690688"/>
            <a:ext cx="10290717" cy="4552354"/>
          </a:xfrm>
          <a:prstGeom prst="rect">
            <a:avLst/>
          </a:prstGeom>
        </p:spPr>
      </p:pic>
    </p:spTree>
    <p:extLst>
      <p:ext uri="{BB962C8B-B14F-4D97-AF65-F5344CB8AC3E}">
        <p14:creationId xmlns:p14="http://schemas.microsoft.com/office/powerpoint/2010/main" val="2545937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59A2-02AA-46D4-911F-AA73A87E1212}"/>
              </a:ext>
            </a:extLst>
          </p:cNvPr>
          <p:cNvSpPr>
            <a:spLocks noGrp="1"/>
          </p:cNvSpPr>
          <p:nvPr>
            <p:ph type="title"/>
          </p:nvPr>
        </p:nvSpPr>
        <p:spPr>
          <a:xfrm>
            <a:off x="325244" y="395782"/>
            <a:ext cx="6421244" cy="1325563"/>
          </a:xfrm>
        </p:spPr>
        <p:txBody>
          <a:bodyPr/>
          <a:lstStyle/>
          <a:p>
            <a:r>
              <a:rPr lang="en-US" altLang="zh-CN" dirty="0"/>
              <a:t>Builder Pattern</a:t>
            </a:r>
            <a:endParaRPr lang="zh-CN" altLang="en-US" dirty="0"/>
          </a:p>
        </p:txBody>
      </p:sp>
      <p:sp>
        <p:nvSpPr>
          <p:cNvPr id="3" name="Content Placeholder 2">
            <a:extLst>
              <a:ext uri="{FF2B5EF4-FFF2-40B4-BE49-F238E27FC236}">
                <a16:creationId xmlns:a16="http://schemas.microsoft.com/office/drawing/2014/main" id="{E3D889D7-B4FD-4405-86D1-48A70FC2E758}"/>
              </a:ext>
            </a:extLst>
          </p:cNvPr>
          <p:cNvSpPr>
            <a:spLocks noGrp="1"/>
          </p:cNvSpPr>
          <p:nvPr>
            <p:ph idx="1"/>
          </p:nvPr>
        </p:nvSpPr>
        <p:spPr>
          <a:xfrm>
            <a:off x="325244" y="2110880"/>
            <a:ext cx="2830551" cy="4351338"/>
          </a:xfrm>
        </p:spPr>
        <p:txBody>
          <a:bodyPr/>
          <a:lstStyle/>
          <a:p>
            <a:r>
              <a:rPr lang="en-US" altLang="zh-CN" dirty="0"/>
              <a:t>The builder pattern extract the object construction code out of its own class and move it to a separate objects called Builder.</a:t>
            </a:r>
            <a:endParaRPr lang="zh-CN" altLang="en-US" dirty="0"/>
          </a:p>
        </p:txBody>
      </p:sp>
      <p:pic>
        <p:nvPicPr>
          <p:cNvPr id="7" name="Picture 6" descr="Text&#10;&#10;Description automatically generated with medium confidence">
            <a:extLst>
              <a:ext uri="{FF2B5EF4-FFF2-40B4-BE49-F238E27FC236}">
                <a16:creationId xmlns:a16="http://schemas.microsoft.com/office/drawing/2014/main" id="{72A41CED-9B78-97F0-3E42-00BBD0D87FA9}"/>
              </a:ext>
            </a:extLst>
          </p:cNvPr>
          <p:cNvPicPr>
            <a:picLocks noChangeAspect="1"/>
          </p:cNvPicPr>
          <p:nvPr/>
        </p:nvPicPr>
        <p:blipFill>
          <a:blip r:embed="rId2"/>
          <a:stretch>
            <a:fillRect/>
          </a:stretch>
        </p:blipFill>
        <p:spPr>
          <a:xfrm>
            <a:off x="3746810" y="1349388"/>
            <a:ext cx="8229188" cy="4401489"/>
          </a:xfrm>
          <a:prstGeom prst="rect">
            <a:avLst/>
          </a:prstGeom>
        </p:spPr>
      </p:pic>
    </p:spTree>
    <p:extLst>
      <p:ext uri="{BB962C8B-B14F-4D97-AF65-F5344CB8AC3E}">
        <p14:creationId xmlns:p14="http://schemas.microsoft.com/office/powerpoint/2010/main" val="462930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1377-18A2-8E52-2CBC-F0538627A649}"/>
              </a:ext>
            </a:extLst>
          </p:cNvPr>
          <p:cNvSpPr>
            <a:spLocks noGrp="1"/>
          </p:cNvSpPr>
          <p:nvPr>
            <p:ph type="title"/>
          </p:nvPr>
        </p:nvSpPr>
        <p:spPr/>
        <p:txBody>
          <a:bodyPr/>
          <a:lstStyle/>
          <a:p>
            <a:r>
              <a:rPr lang="en-CN" dirty="0"/>
              <a:t>Using the Builder Class</a:t>
            </a:r>
          </a:p>
        </p:txBody>
      </p:sp>
      <p:sp>
        <p:nvSpPr>
          <p:cNvPr id="3" name="Content Placeholder 2">
            <a:extLst>
              <a:ext uri="{FF2B5EF4-FFF2-40B4-BE49-F238E27FC236}">
                <a16:creationId xmlns:a16="http://schemas.microsoft.com/office/drawing/2014/main" id="{29C76DC9-0CD1-6621-26F6-4FFD20520A58}"/>
              </a:ext>
            </a:extLst>
          </p:cNvPr>
          <p:cNvSpPr>
            <a:spLocks noGrp="1"/>
          </p:cNvSpPr>
          <p:nvPr>
            <p:ph idx="1"/>
          </p:nvPr>
        </p:nvSpPr>
        <p:spPr/>
        <p:txBody>
          <a:bodyPr/>
          <a:lstStyle/>
          <a:p>
            <a:endParaRPr lang="en-CN"/>
          </a:p>
        </p:txBody>
      </p:sp>
      <p:pic>
        <p:nvPicPr>
          <p:cNvPr id="4" name="Picture 3" descr="Text&#10;&#10;Description automatically generated">
            <a:extLst>
              <a:ext uri="{FF2B5EF4-FFF2-40B4-BE49-F238E27FC236}">
                <a16:creationId xmlns:a16="http://schemas.microsoft.com/office/drawing/2014/main" id="{E7B2E1DB-3BA5-6D5E-503C-1D4911D96357}"/>
              </a:ext>
            </a:extLst>
          </p:cNvPr>
          <p:cNvPicPr>
            <a:picLocks noChangeAspect="1"/>
          </p:cNvPicPr>
          <p:nvPr/>
        </p:nvPicPr>
        <p:blipFill>
          <a:blip r:embed="rId2"/>
          <a:stretch>
            <a:fillRect/>
          </a:stretch>
        </p:blipFill>
        <p:spPr>
          <a:xfrm>
            <a:off x="704385" y="1509712"/>
            <a:ext cx="10709335" cy="5069507"/>
          </a:xfrm>
          <a:prstGeom prst="rect">
            <a:avLst/>
          </a:prstGeom>
        </p:spPr>
      </p:pic>
    </p:spTree>
    <p:extLst>
      <p:ext uri="{BB962C8B-B14F-4D97-AF65-F5344CB8AC3E}">
        <p14:creationId xmlns:p14="http://schemas.microsoft.com/office/powerpoint/2010/main" val="140326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A4E1-E096-C7E0-55F0-27DB23A0CBF9}"/>
              </a:ext>
            </a:extLst>
          </p:cNvPr>
          <p:cNvSpPr>
            <a:spLocks noGrp="1"/>
          </p:cNvSpPr>
          <p:nvPr>
            <p:ph type="title"/>
          </p:nvPr>
        </p:nvSpPr>
        <p:spPr/>
        <p:txBody>
          <a:bodyPr/>
          <a:lstStyle/>
          <a:p>
            <a:r>
              <a:rPr lang="en-CN" dirty="0"/>
              <a:t>Enhancement To The Builder</a:t>
            </a:r>
          </a:p>
        </p:txBody>
      </p:sp>
      <p:sp>
        <p:nvSpPr>
          <p:cNvPr id="3" name="Content Placeholder 2">
            <a:extLst>
              <a:ext uri="{FF2B5EF4-FFF2-40B4-BE49-F238E27FC236}">
                <a16:creationId xmlns:a16="http://schemas.microsoft.com/office/drawing/2014/main" id="{F69AC996-4750-F654-2AD6-7C28AE8202A7}"/>
              </a:ext>
            </a:extLst>
          </p:cNvPr>
          <p:cNvSpPr>
            <a:spLocks noGrp="1"/>
          </p:cNvSpPr>
          <p:nvPr>
            <p:ph idx="1"/>
          </p:nvPr>
        </p:nvSpPr>
        <p:spPr>
          <a:xfrm>
            <a:off x="838200" y="1825625"/>
            <a:ext cx="10515600" cy="4351338"/>
          </a:xfrm>
        </p:spPr>
        <p:txBody>
          <a:bodyPr/>
          <a:lstStyle/>
          <a:p>
            <a:r>
              <a:rPr lang="en-CN" dirty="0"/>
              <a:t>Referring to the previous slide, can we make the construction of the object easier?</a:t>
            </a:r>
          </a:p>
          <a:p>
            <a:r>
              <a:rPr lang="en-CN" dirty="0"/>
              <a:t>Introduce a Director class to manage the order in which we should call the construction steps so that we can reuse specific configurations of the products we are building.</a:t>
            </a:r>
          </a:p>
          <a:p>
            <a:r>
              <a:rPr lang="en-CN" dirty="0"/>
              <a:t>Director is an optional class in the pattern.</a:t>
            </a:r>
          </a:p>
          <a:p>
            <a:r>
              <a:rPr lang="en-CN" dirty="0"/>
              <a:t>It helps to hides the details of the product construction from the client code.</a:t>
            </a:r>
          </a:p>
          <a:p>
            <a:endParaRPr lang="en-CN" dirty="0"/>
          </a:p>
        </p:txBody>
      </p:sp>
    </p:spTree>
    <p:extLst>
      <p:ext uri="{BB962C8B-B14F-4D97-AF65-F5344CB8AC3E}">
        <p14:creationId xmlns:p14="http://schemas.microsoft.com/office/powerpoint/2010/main" val="93770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E224-AD83-AB2B-126D-748AD49ADF97}"/>
              </a:ext>
            </a:extLst>
          </p:cNvPr>
          <p:cNvSpPr>
            <a:spLocks noGrp="1"/>
          </p:cNvSpPr>
          <p:nvPr>
            <p:ph type="title"/>
          </p:nvPr>
        </p:nvSpPr>
        <p:spPr/>
        <p:txBody>
          <a:bodyPr/>
          <a:lstStyle/>
          <a:p>
            <a:r>
              <a:rPr lang="en-CN" dirty="0"/>
              <a:t>Director</a:t>
            </a:r>
          </a:p>
        </p:txBody>
      </p:sp>
      <p:pic>
        <p:nvPicPr>
          <p:cNvPr id="5" name="Picture 4" descr="Text&#10;&#10;Description automatically generated">
            <a:extLst>
              <a:ext uri="{FF2B5EF4-FFF2-40B4-BE49-F238E27FC236}">
                <a16:creationId xmlns:a16="http://schemas.microsoft.com/office/drawing/2014/main" id="{17E9EB51-D86F-4362-0864-F499DAB9C14C}"/>
              </a:ext>
            </a:extLst>
          </p:cNvPr>
          <p:cNvPicPr>
            <a:picLocks noChangeAspect="1"/>
          </p:cNvPicPr>
          <p:nvPr/>
        </p:nvPicPr>
        <p:blipFill>
          <a:blip r:embed="rId2"/>
          <a:stretch>
            <a:fillRect/>
          </a:stretch>
        </p:blipFill>
        <p:spPr>
          <a:xfrm>
            <a:off x="3055434" y="5011671"/>
            <a:ext cx="5675971" cy="1391993"/>
          </a:xfrm>
          <a:prstGeom prst="rect">
            <a:avLst/>
          </a:prstGeom>
        </p:spPr>
      </p:pic>
      <p:pic>
        <p:nvPicPr>
          <p:cNvPr id="6" name="Picture 5" descr="Text&#10;&#10;Description automatically generated">
            <a:extLst>
              <a:ext uri="{FF2B5EF4-FFF2-40B4-BE49-F238E27FC236}">
                <a16:creationId xmlns:a16="http://schemas.microsoft.com/office/drawing/2014/main" id="{AE9263DF-A037-A57D-AC73-151C6C48F75D}"/>
              </a:ext>
            </a:extLst>
          </p:cNvPr>
          <p:cNvPicPr>
            <a:picLocks noChangeAspect="1"/>
          </p:cNvPicPr>
          <p:nvPr/>
        </p:nvPicPr>
        <p:blipFill>
          <a:blip r:embed="rId3"/>
          <a:stretch>
            <a:fillRect/>
          </a:stretch>
        </p:blipFill>
        <p:spPr>
          <a:xfrm>
            <a:off x="3055434" y="365125"/>
            <a:ext cx="5675971" cy="4312526"/>
          </a:xfrm>
          <a:prstGeom prst="rect">
            <a:avLst/>
          </a:prstGeom>
        </p:spPr>
      </p:pic>
    </p:spTree>
    <p:extLst>
      <p:ext uri="{BB962C8B-B14F-4D97-AF65-F5344CB8AC3E}">
        <p14:creationId xmlns:p14="http://schemas.microsoft.com/office/powerpoint/2010/main" val="3245653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30E2-1C50-1745-B01C-29C5255060E3}"/>
              </a:ext>
            </a:extLst>
          </p:cNvPr>
          <p:cNvSpPr>
            <a:spLocks noGrp="1"/>
          </p:cNvSpPr>
          <p:nvPr>
            <p:ph type="title"/>
          </p:nvPr>
        </p:nvSpPr>
        <p:spPr/>
        <p:txBody>
          <a:bodyPr/>
          <a:lstStyle/>
          <a:p>
            <a:r>
              <a:rPr lang="en-CN" dirty="0"/>
              <a:t>Application of Builder Pattern</a:t>
            </a:r>
          </a:p>
        </p:txBody>
      </p:sp>
      <p:sp>
        <p:nvSpPr>
          <p:cNvPr id="3" name="Content Placeholder 2">
            <a:extLst>
              <a:ext uri="{FF2B5EF4-FFF2-40B4-BE49-F238E27FC236}">
                <a16:creationId xmlns:a16="http://schemas.microsoft.com/office/drawing/2014/main" id="{5B87E6CA-552E-FB45-A8C2-34F38EF959F2}"/>
              </a:ext>
            </a:extLst>
          </p:cNvPr>
          <p:cNvSpPr>
            <a:spLocks noGrp="1"/>
          </p:cNvSpPr>
          <p:nvPr>
            <p:ph idx="1"/>
          </p:nvPr>
        </p:nvSpPr>
        <p:spPr/>
        <p:txBody>
          <a:bodyPr/>
          <a:lstStyle/>
          <a:p>
            <a:r>
              <a:rPr lang="en-US" dirty="0"/>
              <a:t>Use the Builder pattern to get rid of a </a:t>
            </a:r>
            <a:r>
              <a:rPr lang="en-CN" dirty="0"/>
              <a:t>constructor with many optional parameters.</a:t>
            </a:r>
          </a:p>
          <a:p>
            <a:endParaRPr lang="en-CN" dirty="0"/>
          </a:p>
          <a:p>
            <a:r>
              <a:rPr lang="en-US" dirty="0"/>
              <a:t>Use the Builder pattern when you want your code to be able to create different representations of same product without confusing the client. </a:t>
            </a:r>
            <a:endParaRPr lang="en-US" dirty="0">
              <a:effectLst/>
            </a:endParaRPr>
          </a:p>
          <a:p>
            <a:endParaRPr lang="en-US" dirty="0">
              <a:effectLst/>
            </a:endParaRPr>
          </a:p>
        </p:txBody>
      </p:sp>
    </p:spTree>
    <p:extLst>
      <p:ext uri="{BB962C8B-B14F-4D97-AF65-F5344CB8AC3E}">
        <p14:creationId xmlns:p14="http://schemas.microsoft.com/office/powerpoint/2010/main" val="393877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6131"/>
            <a:ext cx="10515600" cy="1325563"/>
          </a:xfrm>
        </p:spPr>
        <p:txBody>
          <a:bodyPr/>
          <a:lstStyle/>
          <a:p>
            <a:r>
              <a:rPr lang="en-US" dirty="0"/>
              <a:t>Scenario Where We Use Builder Pattern</a:t>
            </a:r>
          </a:p>
        </p:txBody>
      </p:sp>
      <p:sp>
        <p:nvSpPr>
          <p:cNvPr id="3" name="Content Placeholder 2"/>
          <p:cNvSpPr>
            <a:spLocks noGrp="1"/>
          </p:cNvSpPr>
          <p:nvPr>
            <p:ph idx="1"/>
          </p:nvPr>
        </p:nvSpPr>
        <p:spPr>
          <a:xfrm>
            <a:off x="397625" y="1687483"/>
            <a:ext cx="11396749" cy="4613564"/>
          </a:xfrm>
        </p:spPr>
        <p:txBody>
          <a:bodyPr>
            <a:noAutofit/>
          </a:bodyPr>
          <a:lstStyle/>
          <a:p>
            <a:r>
              <a:rPr lang="en-US" sz="2400" dirty="0"/>
              <a:t>A Robot might have many parts like head, body, arms, legs, etc., and each of these parts might have many options. For example, the robot's body could be made of metal, plastic, or some advanced alloy. The robot's head might contain different types of sensors and processors.</a:t>
            </a:r>
          </a:p>
          <a:p>
            <a:r>
              <a:rPr lang="en-US" sz="2400" dirty="0"/>
              <a:t>When you're dealing with an object that has a complex configuration. For instance, consider an online pizza ordering system. Pizzas can have a wide variety of options (e.g., crust type, size, toppings, cheese, sauce) and the ordering process can be effectively managed using a Builder pattern.</a:t>
            </a:r>
          </a:p>
          <a:p>
            <a:r>
              <a:rPr lang="en-US" sz="2400" dirty="0"/>
              <a:t>Consider a scenario where you are designing a complex 3D game with different types of characters. Each character in the game could have multiple attributes like strength, speed, health, weapon, and abilities. Building these characters directly could be quite complex as each character could have different kinds of abilities, weapons and attributes.</a:t>
            </a:r>
          </a:p>
        </p:txBody>
      </p:sp>
    </p:spTree>
    <p:extLst>
      <p:ext uri="{BB962C8B-B14F-4D97-AF65-F5344CB8AC3E}">
        <p14:creationId xmlns:p14="http://schemas.microsoft.com/office/powerpoint/2010/main" val="18007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4B27-E97A-4673-BEA2-22153DB06F72}"/>
              </a:ext>
            </a:extLst>
          </p:cNvPr>
          <p:cNvSpPr>
            <a:spLocks noGrp="1"/>
          </p:cNvSpPr>
          <p:nvPr>
            <p:ph type="title"/>
          </p:nvPr>
        </p:nvSpPr>
        <p:spPr>
          <a:xfrm>
            <a:off x="769187" y="107430"/>
            <a:ext cx="10515600" cy="1325563"/>
          </a:xfrm>
        </p:spPr>
        <p:txBody>
          <a:bodyPr/>
          <a:lstStyle/>
          <a:p>
            <a:r>
              <a:rPr lang="en-US" altLang="zh-CN" dirty="0"/>
              <a:t>Structural Patterns</a:t>
            </a:r>
            <a:endParaRPr lang="zh-CN" altLang="en-US" dirty="0"/>
          </a:p>
        </p:txBody>
      </p:sp>
      <p:sp>
        <p:nvSpPr>
          <p:cNvPr id="3" name="Content Placeholder 2">
            <a:extLst>
              <a:ext uri="{FF2B5EF4-FFF2-40B4-BE49-F238E27FC236}">
                <a16:creationId xmlns:a16="http://schemas.microsoft.com/office/drawing/2014/main" id="{95FFE4E5-FA94-4DB9-9E76-72FB285B496F}"/>
              </a:ext>
            </a:extLst>
          </p:cNvPr>
          <p:cNvSpPr>
            <a:spLocks noGrp="1"/>
          </p:cNvSpPr>
          <p:nvPr>
            <p:ph idx="1"/>
          </p:nvPr>
        </p:nvSpPr>
        <p:spPr>
          <a:xfrm>
            <a:off x="414066" y="1432993"/>
            <a:ext cx="11225841" cy="5285678"/>
          </a:xfrm>
        </p:spPr>
        <p:txBody>
          <a:bodyPr>
            <a:normAutofit fontScale="92500"/>
          </a:bodyPr>
          <a:lstStyle/>
          <a:p>
            <a:pPr marL="0" indent="0">
              <a:buNone/>
            </a:pPr>
            <a:r>
              <a:rPr lang="en-US" dirty="0"/>
              <a:t>Structural design patterns are essential because they provide a manner to simplify and manage the relationships between different software entities. They guide us in composing objects to form larger structures while keeping these structures flexible and efficient.</a:t>
            </a:r>
          </a:p>
          <a:p>
            <a:r>
              <a:rPr lang="en-US" dirty="0"/>
              <a:t>Code Reusability: They provide solutions to problems that occur frequently in software design, and by using these patterns, we can reuse solutions that have been proven effective.</a:t>
            </a:r>
          </a:p>
          <a:p>
            <a:r>
              <a:rPr lang="en-US" dirty="0"/>
              <a:t>Improved Modularity: Structural patterns can greatly improve modularity in a program by providing ways to decouple systems and create interfaces.</a:t>
            </a:r>
          </a:p>
          <a:p>
            <a:r>
              <a:rPr lang="en-US" dirty="0"/>
              <a:t>Code Maintenance: They make the code easier to understand and maintain by ensuring that classes and objects are well-organized and well-structured.</a:t>
            </a:r>
          </a:p>
          <a:p>
            <a:r>
              <a:rPr lang="en-US" dirty="0"/>
              <a:t>Flexibility: They enable us to change the system's components independently, which leads to higher flexibility.</a:t>
            </a:r>
            <a:endParaRPr lang="en-US" altLang="zh-CN" dirty="0"/>
          </a:p>
          <a:p>
            <a:endParaRPr lang="zh-CN" altLang="en-US" dirty="0"/>
          </a:p>
        </p:txBody>
      </p:sp>
    </p:spTree>
    <p:extLst>
      <p:ext uri="{BB962C8B-B14F-4D97-AF65-F5344CB8AC3E}">
        <p14:creationId xmlns:p14="http://schemas.microsoft.com/office/powerpoint/2010/main" val="2535249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4B27-E97A-4673-BEA2-22153DB06F72}"/>
              </a:ext>
            </a:extLst>
          </p:cNvPr>
          <p:cNvSpPr>
            <a:spLocks noGrp="1"/>
          </p:cNvSpPr>
          <p:nvPr>
            <p:ph type="title"/>
          </p:nvPr>
        </p:nvSpPr>
        <p:spPr/>
        <p:txBody>
          <a:bodyPr/>
          <a:lstStyle/>
          <a:p>
            <a:r>
              <a:rPr lang="en-US" altLang="zh-CN" dirty="0"/>
              <a:t>Structural Patterns</a:t>
            </a:r>
            <a:endParaRPr lang="zh-CN" altLang="en-US" dirty="0"/>
          </a:p>
        </p:txBody>
      </p:sp>
      <p:sp>
        <p:nvSpPr>
          <p:cNvPr id="3" name="Content Placeholder 2">
            <a:extLst>
              <a:ext uri="{FF2B5EF4-FFF2-40B4-BE49-F238E27FC236}">
                <a16:creationId xmlns:a16="http://schemas.microsoft.com/office/drawing/2014/main" id="{95FFE4E5-FA94-4DB9-9E76-72FB285B496F}"/>
              </a:ext>
            </a:extLst>
          </p:cNvPr>
          <p:cNvSpPr>
            <a:spLocks noGrp="1"/>
          </p:cNvSpPr>
          <p:nvPr>
            <p:ph idx="1"/>
          </p:nvPr>
        </p:nvSpPr>
        <p:spPr>
          <a:xfrm>
            <a:off x="414067" y="1572322"/>
            <a:ext cx="11225841" cy="5285678"/>
          </a:xfrm>
        </p:spPr>
        <p:txBody>
          <a:bodyPr>
            <a:normAutofit/>
          </a:bodyPr>
          <a:lstStyle/>
          <a:p>
            <a:r>
              <a:rPr lang="en-US" altLang="zh-CN" b="1" dirty="0"/>
              <a:t>Adapter Pattern </a:t>
            </a:r>
            <a:r>
              <a:rPr lang="en-US" altLang="zh-CN" dirty="0"/>
              <a:t>acts as a connector between two incompatible interfaces that otherwise cannot be connected directly. An adapter wraps an existing class with a new interface so that it becomes compatible with the client’s interface.</a:t>
            </a:r>
          </a:p>
          <a:p>
            <a:r>
              <a:rPr lang="en-US" altLang="zh-CN" b="1" dirty="0"/>
              <a:t>Bridge Pattern </a:t>
            </a:r>
            <a:r>
              <a:rPr lang="en-US" altLang="zh-CN" dirty="0"/>
              <a:t>is to decouple an abstraction from its implementation so that the two can vary independently.</a:t>
            </a:r>
          </a:p>
          <a:p>
            <a:r>
              <a:rPr lang="en-US" altLang="zh-CN" b="1" dirty="0"/>
              <a:t>Composite Pattern </a:t>
            </a:r>
            <a:r>
              <a:rPr lang="en-US" altLang="zh-CN" dirty="0"/>
              <a:t>is meant to allow treating individual objects and compositions of objects, or “composites” in the same way. </a:t>
            </a:r>
          </a:p>
          <a:p>
            <a:r>
              <a:rPr lang="en-US" altLang="zh-CN" b="1" dirty="0"/>
              <a:t>Decorator Pattern </a:t>
            </a:r>
            <a:r>
              <a:rPr lang="en-US" altLang="zh-CN" dirty="0"/>
              <a:t>can be used to attach additional responsibilities to an object either statically or dynamically.</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666671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4B27-E97A-4673-BEA2-22153DB06F72}"/>
              </a:ext>
            </a:extLst>
          </p:cNvPr>
          <p:cNvSpPr>
            <a:spLocks noGrp="1"/>
          </p:cNvSpPr>
          <p:nvPr>
            <p:ph type="title"/>
          </p:nvPr>
        </p:nvSpPr>
        <p:spPr/>
        <p:txBody>
          <a:bodyPr/>
          <a:lstStyle/>
          <a:p>
            <a:r>
              <a:rPr lang="en-US" altLang="zh-CN" dirty="0"/>
              <a:t>Structural Patterns</a:t>
            </a:r>
            <a:endParaRPr lang="zh-CN" altLang="en-US" dirty="0"/>
          </a:p>
        </p:txBody>
      </p:sp>
      <p:sp>
        <p:nvSpPr>
          <p:cNvPr id="3" name="Content Placeholder 2">
            <a:extLst>
              <a:ext uri="{FF2B5EF4-FFF2-40B4-BE49-F238E27FC236}">
                <a16:creationId xmlns:a16="http://schemas.microsoft.com/office/drawing/2014/main" id="{95FFE4E5-FA94-4DB9-9E76-72FB285B496F}"/>
              </a:ext>
            </a:extLst>
          </p:cNvPr>
          <p:cNvSpPr>
            <a:spLocks noGrp="1"/>
          </p:cNvSpPr>
          <p:nvPr>
            <p:ph idx="1"/>
          </p:nvPr>
        </p:nvSpPr>
        <p:spPr>
          <a:xfrm>
            <a:off x="414067" y="1851102"/>
            <a:ext cx="11225841" cy="5006898"/>
          </a:xfrm>
        </p:spPr>
        <p:txBody>
          <a:bodyPr>
            <a:normAutofit/>
          </a:bodyPr>
          <a:lstStyle/>
          <a:p>
            <a:r>
              <a:rPr lang="en-US" altLang="zh-CN" b="1" dirty="0"/>
              <a:t>Facade Pattern </a:t>
            </a:r>
            <a:r>
              <a:rPr lang="en-US" altLang="zh-CN" dirty="0"/>
              <a:t>encapsulates a complex subsystem behind a simple interface. It hides much of the complexity and makes the subsystem easy to use.</a:t>
            </a:r>
          </a:p>
          <a:p>
            <a:r>
              <a:rPr lang="en-US" altLang="zh-CN" b="1" dirty="0"/>
              <a:t>Flyweight Pattern </a:t>
            </a:r>
            <a:r>
              <a:rPr lang="en-US" altLang="zh-CN" dirty="0"/>
              <a:t>allows programs to support vast quantities of objects by keeping their memory consumption low. Pattern achieves it by sharing parts of object state between multiple objects.</a:t>
            </a:r>
          </a:p>
          <a:p>
            <a:r>
              <a:rPr lang="en-US" altLang="zh-CN" b="1" dirty="0"/>
              <a:t>Proxy Pattern </a:t>
            </a:r>
            <a:r>
              <a:rPr lang="en-US" altLang="zh-CN" dirty="0"/>
              <a:t>specifies a design where substitute or placeholder object is put in-place of the actual target object to control access to it. Client accesses the proxy object to work with the target object.</a:t>
            </a:r>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04782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E1C7-3BB1-A3A5-9FB4-837EEEA08B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4D121-9610-180D-B8E6-355EF355F7BA}"/>
              </a:ext>
            </a:extLst>
          </p:cNvPr>
          <p:cNvSpPr txBox="1">
            <a:spLocks/>
          </p:cNvSpPr>
          <p:nvPr/>
        </p:nvSpPr>
        <p:spPr>
          <a:xfrm>
            <a:off x="209556" y="192966"/>
            <a:ext cx="11529597" cy="620765"/>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altLang="zh-CN" b="1" dirty="0">
                <a:solidFill>
                  <a:schemeClr val="accent1">
                    <a:lumMod val="50000"/>
                  </a:schemeClr>
                </a:solidFill>
                <a:latin typeface="Times New Roman" panose="02020603050405020304" pitchFamily="18" charset="0"/>
                <a:cs typeface="Times New Roman" panose="02020603050405020304" pitchFamily="18" charset="0"/>
              </a:rPr>
              <a:t>Group Coursework - Key Information</a:t>
            </a:r>
            <a:endParaRPr lang="en-GB" altLang="zh-C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29C51F-420E-DD42-8FBD-0F3385FD50C1}"/>
              </a:ext>
            </a:extLst>
          </p:cNvPr>
          <p:cNvSpPr txBox="1">
            <a:spLocks/>
          </p:cNvSpPr>
          <p:nvPr/>
        </p:nvSpPr>
        <p:spPr>
          <a:xfrm>
            <a:off x="272455" y="830328"/>
            <a:ext cx="11466699" cy="5906804"/>
          </a:xfrm>
          <a:prstGeom prst="rect">
            <a:avLst/>
          </a:prstGeom>
          <a:ln w="28575">
            <a:solidFill>
              <a:srgbClr val="00206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300"/>
              </a:spcBef>
              <a:spcAft>
                <a:spcPts val="300"/>
              </a:spcAft>
              <a:buFont typeface="Times New Roman" panose="02020603050405020304" pitchFamily="18" charset="0"/>
              <a:buChar char="⁑"/>
            </a:pPr>
            <a:r>
              <a:rPr lang="en-US" altLang="zh-CN" b="1" kern="0" dirty="0">
                <a:latin typeface="Times New Roman" panose="02020603050405020304" pitchFamily="18" charset="0"/>
                <a:ea typeface="宋体"/>
                <a:cs typeface="Times New Roman" panose="02020603050405020304" pitchFamily="18" charset="0"/>
              </a:rPr>
              <a:t>All</a:t>
            </a:r>
            <a:r>
              <a:rPr lang="en-US" altLang="zh-CN" kern="0" dirty="0">
                <a:latin typeface="Times New Roman" panose="02020603050405020304" pitchFamily="18" charset="0"/>
                <a:ea typeface="宋体"/>
                <a:cs typeface="Times New Roman" panose="02020603050405020304" pitchFamily="18" charset="0"/>
              </a:rPr>
              <a:t> group members are responsible for </a:t>
            </a:r>
            <a:r>
              <a:rPr lang="en-US" altLang="zh-CN" b="1" kern="0" dirty="0">
                <a:latin typeface="Times New Roman" panose="02020603050405020304" pitchFamily="18" charset="0"/>
                <a:ea typeface="宋体"/>
                <a:cs typeface="Times New Roman" panose="02020603050405020304" pitchFamily="18" charset="0"/>
              </a:rPr>
              <a:t>all assigned tasks</a:t>
            </a:r>
            <a:r>
              <a:rPr lang="en-US" altLang="zh-CN" kern="0" dirty="0">
                <a:latin typeface="Times New Roman" panose="02020603050405020304" pitchFamily="18" charset="0"/>
                <a:ea typeface="宋体"/>
                <a:cs typeface="Times New Roman" panose="02020603050405020304" pitchFamily="18" charset="0"/>
              </a:rPr>
              <a:t>. </a:t>
            </a:r>
            <a:r>
              <a:rPr lang="en-US" altLang="zh-CN" b="1" kern="0" dirty="0">
                <a:latin typeface="Times New Roman" panose="02020603050405020304" pitchFamily="18" charset="0"/>
                <a:ea typeface="宋体"/>
                <a:cs typeface="Times New Roman" panose="02020603050405020304" pitchFamily="18" charset="0"/>
              </a:rPr>
              <a:t>All</a:t>
            </a:r>
            <a:r>
              <a:rPr lang="en-US" altLang="zh-CN" kern="0" dirty="0">
                <a:latin typeface="Times New Roman" panose="02020603050405020304" pitchFamily="18" charset="0"/>
                <a:ea typeface="宋体"/>
                <a:cs typeface="Times New Roman" panose="02020603050405020304" pitchFamily="18" charset="0"/>
              </a:rPr>
              <a:t> </a:t>
            </a:r>
            <a:r>
              <a:rPr lang="en-US" altLang="zh-CN" b="1" kern="0" dirty="0">
                <a:latin typeface="Times New Roman" panose="02020603050405020304" pitchFamily="18" charset="0"/>
                <a:ea typeface="宋体"/>
                <a:cs typeface="Times New Roman" panose="02020603050405020304" pitchFamily="18" charset="0"/>
              </a:rPr>
              <a:t>contributing</a:t>
            </a:r>
            <a:r>
              <a:rPr lang="en-US" altLang="zh-CN" kern="0" dirty="0">
                <a:latin typeface="Times New Roman" panose="02020603050405020304" pitchFamily="18" charset="0"/>
                <a:ea typeface="宋体"/>
                <a:cs typeface="Times New Roman" panose="02020603050405020304" pitchFamily="18" charset="0"/>
              </a:rPr>
              <a:t> members of the group receive the </a:t>
            </a:r>
            <a:r>
              <a:rPr lang="en-US" altLang="zh-CN" b="1" kern="0" dirty="0">
                <a:latin typeface="Times New Roman" panose="02020603050405020304" pitchFamily="18" charset="0"/>
                <a:ea typeface="宋体"/>
                <a:cs typeface="Times New Roman" panose="02020603050405020304" pitchFamily="18" charset="0"/>
              </a:rPr>
              <a:t>same</a:t>
            </a:r>
            <a:r>
              <a:rPr lang="en-US" altLang="zh-CN" kern="0" dirty="0">
                <a:latin typeface="Times New Roman" panose="02020603050405020304" pitchFamily="18" charset="0"/>
                <a:ea typeface="宋体"/>
                <a:cs typeface="Times New Roman" panose="02020603050405020304" pitchFamily="18" charset="0"/>
              </a:rPr>
              <a:t> mark. </a:t>
            </a:r>
          </a:p>
          <a:p>
            <a:pPr algn="just">
              <a:lnSpc>
                <a:spcPct val="100000"/>
              </a:lnSpc>
              <a:spcBef>
                <a:spcPts val="300"/>
              </a:spcBef>
              <a:spcAft>
                <a:spcPts val="300"/>
              </a:spcAft>
              <a:buFont typeface="Times New Roman" panose="02020603050405020304" pitchFamily="18" charset="0"/>
              <a:buChar char="⁑"/>
            </a:pPr>
            <a:r>
              <a:rPr lang="en-US" altLang="zh-CN" b="1" kern="0" dirty="0">
                <a:latin typeface="Times New Roman" panose="02020603050405020304" pitchFamily="18" charset="0"/>
                <a:ea typeface="宋体"/>
                <a:cs typeface="Times New Roman" panose="02020603050405020304" pitchFamily="18" charset="0"/>
              </a:rPr>
              <a:t>All</a:t>
            </a:r>
            <a:r>
              <a:rPr lang="en-US" altLang="zh-CN" kern="0" dirty="0">
                <a:latin typeface="Times New Roman" panose="02020603050405020304" pitchFamily="18" charset="0"/>
                <a:ea typeface="宋体"/>
                <a:cs typeface="Times New Roman" panose="02020603050405020304" pitchFamily="18" charset="0"/>
              </a:rPr>
              <a:t> group members are </a:t>
            </a:r>
            <a:r>
              <a:rPr lang="en-US" altLang="zh-CN" u="sng" kern="0" dirty="0">
                <a:latin typeface="Times New Roman" panose="02020603050405020304" pitchFamily="18" charset="0"/>
                <a:ea typeface="宋体"/>
                <a:cs typeface="Times New Roman" panose="02020603050405020304" pitchFamily="18" charset="0"/>
              </a:rPr>
              <a:t>equally and collectively</a:t>
            </a:r>
            <a:r>
              <a:rPr lang="en-US" altLang="zh-CN" kern="0" dirty="0">
                <a:latin typeface="Times New Roman" panose="02020603050405020304" pitchFamily="18" charset="0"/>
                <a:ea typeface="宋体"/>
                <a:cs typeface="Times New Roman" panose="02020603050405020304" pitchFamily="18" charset="0"/>
              </a:rPr>
              <a:t> responsible for the </a:t>
            </a:r>
            <a:r>
              <a:rPr lang="en-US" altLang="zh-CN" b="1" kern="0" dirty="0">
                <a:solidFill>
                  <a:srgbClr val="FF0000"/>
                </a:solidFill>
                <a:latin typeface="Times New Roman" panose="02020603050405020304" pitchFamily="18" charset="0"/>
                <a:ea typeface="宋体"/>
                <a:cs typeface="Times New Roman" panose="02020603050405020304" pitchFamily="18" charset="0"/>
              </a:rPr>
              <a:t>entire</a:t>
            </a:r>
            <a:r>
              <a:rPr lang="en-US" altLang="zh-CN" kern="0" dirty="0">
                <a:latin typeface="Times New Roman" panose="02020603050405020304" pitchFamily="18" charset="0"/>
                <a:ea typeface="宋体"/>
                <a:cs typeface="Times New Roman" panose="02020603050405020304" pitchFamily="18" charset="0"/>
              </a:rPr>
              <a:t> submission.</a:t>
            </a:r>
          </a:p>
          <a:p>
            <a:pPr algn="just">
              <a:lnSpc>
                <a:spcPct val="100000"/>
              </a:lnSpc>
              <a:spcBef>
                <a:spcPts val="300"/>
              </a:spcBef>
              <a:spcAft>
                <a:spcPts val="300"/>
              </a:spcAft>
              <a:buFont typeface="Times New Roman" panose="02020603050405020304" pitchFamily="18" charset="0"/>
              <a:buChar char="⁑"/>
            </a:pPr>
            <a:r>
              <a:rPr lang="en-US" altLang="zh-CN" b="1" kern="0" dirty="0">
                <a:latin typeface="Times New Roman" panose="02020603050405020304" pitchFamily="18" charset="0"/>
                <a:ea typeface="宋体"/>
                <a:cs typeface="Times New Roman" panose="02020603050405020304" pitchFamily="18" charset="0"/>
              </a:rPr>
              <a:t>All</a:t>
            </a:r>
            <a:r>
              <a:rPr lang="en-US" altLang="zh-CN" kern="0" dirty="0">
                <a:latin typeface="Times New Roman" panose="02020603050405020304" pitchFamily="18" charset="0"/>
                <a:ea typeface="宋体"/>
                <a:cs typeface="Times New Roman" panose="02020603050405020304" pitchFamily="18" charset="0"/>
              </a:rPr>
              <a:t> group members are held </a:t>
            </a:r>
            <a:r>
              <a:rPr lang="en-US" altLang="zh-CN" b="1" u="sng" kern="0" dirty="0">
                <a:latin typeface="Times New Roman" panose="02020603050405020304" pitchFamily="18" charset="0"/>
                <a:ea typeface="宋体"/>
                <a:cs typeface="Times New Roman" panose="02020603050405020304" pitchFamily="18" charset="0"/>
              </a:rPr>
              <a:t>jointly accountable</a:t>
            </a:r>
            <a:r>
              <a:rPr lang="en-US" altLang="zh-CN" b="1" kern="0" dirty="0">
                <a:latin typeface="Times New Roman" panose="02020603050405020304" pitchFamily="18" charset="0"/>
                <a:ea typeface="宋体"/>
                <a:cs typeface="Times New Roman" panose="02020603050405020304" pitchFamily="18" charset="0"/>
              </a:rPr>
              <a:t> </a:t>
            </a:r>
            <a:r>
              <a:rPr lang="en-US" altLang="zh-CN" kern="0" dirty="0">
                <a:latin typeface="Times New Roman" panose="02020603050405020304" pitchFamily="18" charset="0"/>
                <a:ea typeface="宋体"/>
                <a:cs typeface="Times New Roman" panose="02020603050405020304" pitchFamily="18" charset="0"/>
              </a:rPr>
              <a:t>for the academic integrity of the </a:t>
            </a:r>
            <a:r>
              <a:rPr lang="en-US" altLang="zh-CN" b="1" kern="0" dirty="0">
                <a:solidFill>
                  <a:srgbClr val="FF0000"/>
                </a:solidFill>
                <a:latin typeface="Times New Roman" panose="02020603050405020304" pitchFamily="18" charset="0"/>
                <a:ea typeface="宋体"/>
                <a:cs typeface="Times New Roman" panose="02020603050405020304" pitchFamily="18" charset="0"/>
              </a:rPr>
              <a:t>entire</a:t>
            </a:r>
            <a:r>
              <a:rPr lang="en-US" altLang="zh-CN" kern="0" dirty="0">
                <a:latin typeface="Times New Roman" panose="02020603050405020304" pitchFamily="18" charset="0"/>
                <a:ea typeface="宋体"/>
                <a:cs typeface="Times New Roman" panose="02020603050405020304" pitchFamily="18" charset="0"/>
              </a:rPr>
              <a:t> submission. Violations of academic integrity including failure to monitor group member contribution originality constitutes negligence.</a:t>
            </a:r>
          </a:p>
          <a:p>
            <a:pPr algn="just">
              <a:lnSpc>
                <a:spcPct val="100000"/>
              </a:lnSpc>
              <a:spcBef>
                <a:spcPts val="300"/>
              </a:spcBef>
              <a:spcAft>
                <a:spcPts val="300"/>
              </a:spcAft>
              <a:buFont typeface="Times New Roman" panose="02020603050405020304" pitchFamily="18" charset="0"/>
              <a:buChar char="⁑"/>
            </a:pPr>
            <a:r>
              <a:rPr lang="en-US" altLang="zh-CN" kern="0" dirty="0">
                <a:latin typeface="Times New Roman" panose="02020603050405020304" pitchFamily="18" charset="0"/>
                <a:ea typeface="宋体"/>
                <a:cs typeface="Times New Roman" panose="02020603050405020304" pitchFamily="18" charset="0"/>
              </a:rPr>
              <a:t>Unreported suspicious academic misconduct by one group member will be attributed to </a:t>
            </a:r>
            <a:r>
              <a:rPr lang="en-US" altLang="zh-CN" b="1" kern="0" dirty="0">
                <a:solidFill>
                  <a:srgbClr val="C00000"/>
                </a:solidFill>
                <a:latin typeface="Times New Roman" panose="02020603050405020304" pitchFamily="18" charset="0"/>
                <a:ea typeface="宋体"/>
                <a:cs typeface="Times New Roman" panose="02020603050405020304" pitchFamily="18" charset="0"/>
              </a:rPr>
              <a:t>ALL</a:t>
            </a:r>
            <a:r>
              <a:rPr lang="en-US" altLang="zh-CN" kern="0" dirty="0">
                <a:latin typeface="Times New Roman" panose="02020603050405020304" pitchFamily="18" charset="0"/>
                <a:ea typeface="宋体"/>
                <a:cs typeface="Times New Roman" panose="02020603050405020304" pitchFamily="18" charset="0"/>
              </a:rPr>
              <a:t> members in terms of penalties.</a:t>
            </a:r>
          </a:p>
          <a:p>
            <a:pPr algn="just">
              <a:lnSpc>
                <a:spcPct val="100000"/>
              </a:lnSpc>
              <a:spcBef>
                <a:spcPts val="300"/>
              </a:spcBef>
              <a:spcAft>
                <a:spcPts val="300"/>
              </a:spcAft>
              <a:buFont typeface="Times New Roman" panose="02020603050405020304" pitchFamily="18" charset="0"/>
              <a:buChar char="⁑"/>
            </a:pPr>
            <a:r>
              <a:rPr lang="en-US" altLang="zh-CN" kern="0" dirty="0">
                <a:latin typeface="Times New Roman" panose="02020603050405020304" pitchFamily="18" charset="0"/>
                <a:ea typeface="宋体"/>
                <a:cs typeface="Times New Roman" panose="02020603050405020304" pitchFamily="18" charset="0"/>
              </a:rPr>
              <a:t>A signed submission </a:t>
            </a:r>
            <a:r>
              <a:rPr lang="en-US" altLang="zh-CN" b="1" kern="0" dirty="0">
                <a:latin typeface="Times New Roman" panose="02020603050405020304" pitchFamily="18" charset="0"/>
                <a:ea typeface="宋体"/>
                <a:cs typeface="Times New Roman" panose="02020603050405020304" pitchFamily="18" charset="0"/>
              </a:rPr>
              <a:t>cover page </a:t>
            </a:r>
            <a:r>
              <a:rPr lang="en-US" altLang="zh-CN" kern="0" dirty="0">
                <a:latin typeface="Times New Roman" panose="02020603050405020304" pitchFamily="18" charset="0"/>
                <a:ea typeface="宋体"/>
                <a:cs typeface="Times New Roman" panose="02020603050405020304" pitchFamily="18" charset="0"/>
              </a:rPr>
              <a:t>is </a:t>
            </a:r>
            <a:r>
              <a:rPr lang="en-US" altLang="zh-CN" b="1" kern="0" dirty="0">
                <a:solidFill>
                  <a:srgbClr val="C00000"/>
                </a:solidFill>
                <a:latin typeface="Times New Roman" panose="02020603050405020304" pitchFamily="18" charset="0"/>
                <a:ea typeface="宋体"/>
                <a:cs typeface="Times New Roman" panose="02020603050405020304" pitchFamily="18" charset="0"/>
              </a:rPr>
              <a:t>required</a:t>
            </a:r>
            <a:r>
              <a:rPr lang="en-US" altLang="zh-CN" kern="0" dirty="0">
                <a:latin typeface="Times New Roman" panose="02020603050405020304" pitchFamily="18" charset="0"/>
                <a:ea typeface="宋体"/>
                <a:cs typeface="Times New Roman" panose="02020603050405020304" pitchFamily="18" charset="0"/>
              </a:rPr>
              <a:t> (</a:t>
            </a:r>
            <a:r>
              <a:rPr lang="en-US" altLang="zh-CN" u="sng" kern="0" dirty="0">
                <a:latin typeface="Times New Roman" panose="02020603050405020304" pitchFamily="18" charset="0"/>
                <a:ea typeface="宋体"/>
                <a:cs typeface="Times New Roman" panose="02020603050405020304" pitchFamily="18" charset="0"/>
              </a:rPr>
              <a:t>physical signature</a:t>
            </a:r>
            <a:r>
              <a:rPr lang="en-US" altLang="zh-CN" kern="0" dirty="0">
                <a:latin typeface="Times New Roman" panose="02020603050405020304" pitchFamily="18" charset="0"/>
                <a:ea typeface="宋体"/>
                <a:cs typeface="Times New Roman" panose="02020603050405020304" pitchFamily="18" charset="0"/>
              </a:rPr>
              <a:t> by </a:t>
            </a:r>
            <a:r>
              <a:rPr lang="en-US" altLang="zh-CN" b="1" kern="0" dirty="0">
                <a:latin typeface="Times New Roman" panose="02020603050405020304" pitchFamily="18" charset="0"/>
                <a:ea typeface="宋体"/>
                <a:cs typeface="Times New Roman" panose="02020603050405020304" pitchFamily="18" charset="0"/>
              </a:rPr>
              <a:t>all</a:t>
            </a:r>
            <a:r>
              <a:rPr lang="en-US" altLang="zh-CN" kern="0" dirty="0">
                <a:latin typeface="Times New Roman" panose="02020603050405020304" pitchFamily="18" charset="0"/>
                <a:ea typeface="宋体"/>
                <a:cs typeface="Times New Roman" panose="02020603050405020304" pitchFamily="18" charset="0"/>
              </a:rPr>
              <a:t> members), scanned and then attached as the first page of the submission. Missing signatures or those signed on one’s behalf or the completion of fake information will result in mark penalties.</a:t>
            </a:r>
          </a:p>
        </p:txBody>
      </p:sp>
    </p:spTree>
    <p:extLst>
      <p:ext uri="{BB962C8B-B14F-4D97-AF65-F5344CB8AC3E}">
        <p14:creationId xmlns:p14="http://schemas.microsoft.com/office/powerpoint/2010/main" val="2121522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C393-8CBC-4529-A4FE-40D7521DF4F5}"/>
              </a:ext>
            </a:extLst>
          </p:cNvPr>
          <p:cNvSpPr>
            <a:spLocks noGrp="1"/>
          </p:cNvSpPr>
          <p:nvPr>
            <p:ph type="title"/>
          </p:nvPr>
        </p:nvSpPr>
        <p:spPr/>
        <p:txBody>
          <a:bodyPr/>
          <a:lstStyle/>
          <a:p>
            <a:r>
              <a:rPr lang="en-US" altLang="zh-CN" dirty="0"/>
              <a:t>Decorator Pattern</a:t>
            </a:r>
            <a:endParaRPr lang="zh-CN" altLang="en-US" dirty="0"/>
          </a:p>
        </p:txBody>
      </p:sp>
      <p:sp>
        <p:nvSpPr>
          <p:cNvPr id="3" name="Content Placeholder 2">
            <a:extLst>
              <a:ext uri="{FF2B5EF4-FFF2-40B4-BE49-F238E27FC236}">
                <a16:creationId xmlns:a16="http://schemas.microsoft.com/office/drawing/2014/main" id="{B10DE994-0F8C-422D-B9C2-8BC3DEB32C55}"/>
              </a:ext>
            </a:extLst>
          </p:cNvPr>
          <p:cNvSpPr>
            <a:spLocks noGrp="1"/>
          </p:cNvSpPr>
          <p:nvPr>
            <p:ph idx="1"/>
          </p:nvPr>
        </p:nvSpPr>
        <p:spPr>
          <a:xfrm>
            <a:off x="546410" y="1795346"/>
            <a:ext cx="11050857" cy="4358163"/>
          </a:xfrm>
        </p:spPr>
        <p:txBody>
          <a:bodyPr>
            <a:normAutofit/>
          </a:bodyPr>
          <a:lstStyle/>
          <a:p>
            <a:r>
              <a:rPr lang="en-US" altLang="zh-CN" dirty="0"/>
              <a:t>The</a:t>
            </a:r>
            <a:r>
              <a:rPr lang="en-US" altLang="zh-CN" b="1" dirty="0"/>
              <a:t> decorator design pattern</a:t>
            </a:r>
            <a:r>
              <a:rPr lang="en-US" altLang="zh-CN" dirty="0"/>
              <a:t> allows us to dynamically add functionality and behavior to an object without affecting the behavior of other existing objects in the same class.</a:t>
            </a:r>
          </a:p>
          <a:p>
            <a:r>
              <a:rPr lang="en-US" altLang="zh-CN" dirty="0"/>
              <a:t>We use inheritance to extend the behavior of the class. This takes place at compile time, and all the instances of that class get the extended behavior.</a:t>
            </a:r>
          </a:p>
          <a:p>
            <a:r>
              <a:rPr lang="en-US" altLang="zh-CN" dirty="0"/>
              <a:t>Apply decorator to an individual object based on our requirement and choice.</a:t>
            </a:r>
          </a:p>
        </p:txBody>
      </p:sp>
    </p:spTree>
    <p:extLst>
      <p:ext uri="{BB962C8B-B14F-4D97-AF65-F5344CB8AC3E}">
        <p14:creationId xmlns:p14="http://schemas.microsoft.com/office/powerpoint/2010/main" val="211808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C393-8CBC-4529-A4FE-40D7521DF4F5}"/>
              </a:ext>
            </a:extLst>
          </p:cNvPr>
          <p:cNvSpPr>
            <a:spLocks noGrp="1"/>
          </p:cNvSpPr>
          <p:nvPr>
            <p:ph type="title"/>
          </p:nvPr>
        </p:nvSpPr>
        <p:spPr/>
        <p:txBody>
          <a:bodyPr/>
          <a:lstStyle/>
          <a:p>
            <a:r>
              <a:rPr lang="en-US" altLang="zh-CN" dirty="0"/>
              <a:t>Decorator Pattern</a:t>
            </a:r>
            <a:endParaRPr lang="zh-CN" altLang="en-US" dirty="0"/>
          </a:p>
        </p:txBody>
      </p:sp>
      <p:sp>
        <p:nvSpPr>
          <p:cNvPr id="3" name="Content Placeholder 2">
            <a:extLst>
              <a:ext uri="{FF2B5EF4-FFF2-40B4-BE49-F238E27FC236}">
                <a16:creationId xmlns:a16="http://schemas.microsoft.com/office/drawing/2014/main" id="{B10DE994-0F8C-422D-B9C2-8BC3DEB32C55}"/>
              </a:ext>
            </a:extLst>
          </p:cNvPr>
          <p:cNvSpPr>
            <a:spLocks noGrp="1"/>
          </p:cNvSpPr>
          <p:nvPr>
            <p:ph idx="1"/>
          </p:nvPr>
        </p:nvSpPr>
        <p:spPr>
          <a:xfrm>
            <a:off x="546408" y="1527717"/>
            <a:ext cx="11050857" cy="4358163"/>
          </a:xfrm>
        </p:spPr>
        <p:txBody>
          <a:bodyPr>
            <a:normAutofit/>
          </a:bodyPr>
          <a:lstStyle/>
          <a:p>
            <a:r>
              <a:rPr lang="en-US" altLang="zh-CN" dirty="0"/>
              <a:t>Decorator a.k.a. Wrapper</a:t>
            </a:r>
          </a:p>
          <a:p>
            <a:r>
              <a:rPr lang="en-US" altLang="zh-CN" dirty="0"/>
              <a:t>Uses abstract classes or interfaces with the composition to implement the wrapper.</a:t>
            </a:r>
          </a:p>
          <a:p>
            <a:r>
              <a:rPr lang="en-US" altLang="zh-CN" dirty="0"/>
              <a:t>Decorator pattern create decorator classes, which wrap the original class and provide additional functionality by keeping the class methods' signature unchanged.</a:t>
            </a:r>
            <a:endParaRPr lang="zh-CN" altLang="en-US" dirty="0"/>
          </a:p>
        </p:txBody>
      </p:sp>
      <p:pic>
        <p:nvPicPr>
          <p:cNvPr id="5" name="Picture 4" descr="A picture containing text&#10;&#10;Description automatically generated">
            <a:extLst>
              <a:ext uri="{FF2B5EF4-FFF2-40B4-BE49-F238E27FC236}">
                <a16:creationId xmlns:a16="http://schemas.microsoft.com/office/drawing/2014/main" id="{31B62DEF-61EF-7C43-9DEB-1D08B475C7B4}"/>
              </a:ext>
            </a:extLst>
          </p:cNvPr>
          <p:cNvPicPr>
            <a:picLocks noChangeAspect="1"/>
          </p:cNvPicPr>
          <p:nvPr/>
        </p:nvPicPr>
        <p:blipFill>
          <a:blip r:embed="rId2"/>
          <a:stretch>
            <a:fillRect/>
          </a:stretch>
        </p:blipFill>
        <p:spPr>
          <a:xfrm>
            <a:off x="4296548" y="3790492"/>
            <a:ext cx="5828759" cy="3054781"/>
          </a:xfrm>
          <a:prstGeom prst="rect">
            <a:avLst/>
          </a:prstGeom>
        </p:spPr>
      </p:pic>
    </p:spTree>
    <p:extLst>
      <p:ext uri="{BB962C8B-B14F-4D97-AF65-F5344CB8AC3E}">
        <p14:creationId xmlns:p14="http://schemas.microsoft.com/office/powerpoint/2010/main" val="2681659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C54B-7419-A44F-ADAB-4AD140E1651F}"/>
              </a:ext>
            </a:extLst>
          </p:cNvPr>
          <p:cNvSpPr>
            <a:spLocks noGrp="1"/>
          </p:cNvSpPr>
          <p:nvPr>
            <p:ph type="title"/>
          </p:nvPr>
        </p:nvSpPr>
        <p:spPr>
          <a:xfrm>
            <a:off x="838200" y="365125"/>
            <a:ext cx="4313663" cy="2378075"/>
          </a:xfrm>
        </p:spPr>
        <p:txBody>
          <a:bodyPr/>
          <a:lstStyle/>
          <a:p>
            <a:r>
              <a:rPr lang="en-CN" dirty="0"/>
              <a:t>Decorator Pattern – The Structure</a:t>
            </a:r>
          </a:p>
        </p:txBody>
      </p:sp>
      <p:sp>
        <p:nvSpPr>
          <p:cNvPr id="6" name="Content Placeholder 2">
            <a:extLst>
              <a:ext uri="{FF2B5EF4-FFF2-40B4-BE49-F238E27FC236}">
                <a16:creationId xmlns:a16="http://schemas.microsoft.com/office/drawing/2014/main" id="{2D951A3B-B5CB-DA4C-8E41-DB7AA7B5D22E}"/>
              </a:ext>
            </a:extLst>
          </p:cNvPr>
          <p:cNvSpPr txBox="1">
            <a:spLocks/>
          </p:cNvSpPr>
          <p:nvPr/>
        </p:nvSpPr>
        <p:spPr>
          <a:xfrm>
            <a:off x="838200" y="2899317"/>
            <a:ext cx="4380571" cy="3277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Also check out the sample Java code, Robot.</a:t>
            </a:r>
            <a:endParaRPr lang="en-CN"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47471" y="365125"/>
            <a:ext cx="5934075" cy="5943600"/>
          </a:xfrm>
          <a:prstGeom prst="rect">
            <a:avLst/>
          </a:prstGeom>
        </p:spPr>
      </p:pic>
    </p:spTree>
    <p:extLst>
      <p:ext uri="{BB962C8B-B14F-4D97-AF65-F5344CB8AC3E}">
        <p14:creationId xmlns:p14="http://schemas.microsoft.com/office/powerpoint/2010/main" val="1894649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6E0C-4FD2-8F4B-9D73-991BE2AE7379}"/>
              </a:ext>
            </a:extLst>
          </p:cNvPr>
          <p:cNvSpPr>
            <a:spLocks noGrp="1"/>
          </p:cNvSpPr>
          <p:nvPr>
            <p:ph type="title"/>
          </p:nvPr>
        </p:nvSpPr>
        <p:spPr/>
        <p:txBody>
          <a:bodyPr/>
          <a:lstStyle/>
          <a:p>
            <a:r>
              <a:rPr lang="en-US" altLang="zh-CN" dirty="0"/>
              <a:t>Key Components</a:t>
            </a:r>
            <a:endParaRPr lang="en-CN" dirty="0"/>
          </a:p>
        </p:txBody>
      </p:sp>
      <p:sp>
        <p:nvSpPr>
          <p:cNvPr id="3" name="Content Placeholder 2">
            <a:extLst>
              <a:ext uri="{FF2B5EF4-FFF2-40B4-BE49-F238E27FC236}">
                <a16:creationId xmlns:a16="http://schemas.microsoft.com/office/drawing/2014/main" id="{E8702634-C6CE-8745-995A-F99285E19193}"/>
              </a:ext>
            </a:extLst>
          </p:cNvPr>
          <p:cNvSpPr>
            <a:spLocks noGrp="1"/>
          </p:cNvSpPr>
          <p:nvPr>
            <p:ph idx="1"/>
          </p:nvPr>
        </p:nvSpPr>
        <p:spPr/>
        <p:txBody>
          <a:bodyPr>
            <a:normAutofit fontScale="92500" lnSpcReduction="10000"/>
          </a:bodyPr>
          <a:lstStyle/>
          <a:p>
            <a:r>
              <a:rPr lang="en-US" dirty="0"/>
              <a:t>The </a:t>
            </a:r>
            <a:r>
              <a:rPr lang="en-US" b="1" i="1" dirty="0"/>
              <a:t>Component</a:t>
            </a:r>
            <a:r>
              <a:rPr lang="en-US" b="1" dirty="0"/>
              <a:t> </a:t>
            </a:r>
            <a:r>
              <a:rPr lang="en-US" dirty="0"/>
              <a:t>declares the common interface for both wrappers and wrapped objects. </a:t>
            </a:r>
            <a:endParaRPr lang="en-US" dirty="0">
              <a:effectLst/>
            </a:endParaRPr>
          </a:p>
          <a:p>
            <a:r>
              <a:rPr lang="en-US" b="1" i="1" dirty="0"/>
              <a:t>Concrete Component</a:t>
            </a:r>
            <a:r>
              <a:rPr lang="en-US" b="1" dirty="0"/>
              <a:t> </a:t>
            </a:r>
            <a:r>
              <a:rPr lang="en-US" dirty="0"/>
              <a:t>is a class of objects being wrapped. It defines the basic behavior, which can be altered by decorators. </a:t>
            </a:r>
          </a:p>
          <a:p>
            <a:r>
              <a:rPr lang="en-US" dirty="0"/>
              <a:t>The </a:t>
            </a:r>
            <a:r>
              <a:rPr lang="en-US" b="1" i="1" dirty="0"/>
              <a:t>Base Decorator</a:t>
            </a:r>
            <a:r>
              <a:rPr lang="en-US" b="1" dirty="0"/>
              <a:t> </a:t>
            </a:r>
            <a:r>
              <a:rPr lang="en-US" dirty="0"/>
              <a:t>class has a field for referencing a wrapped object. The field’s type should be declared as the component interface so it can contain both concrete components and decorators. The base decorator delegates all operations to the wrapped object. </a:t>
            </a:r>
          </a:p>
          <a:p>
            <a:r>
              <a:rPr lang="en-US" b="1" i="1" dirty="0"/>
              <a:t>Concrete Decorator</a:t>
            </a:r>
            <a:r>
              <a:rPr lang="en-US" b="1" dirty="0"/>
              <a:t> </a:t>
            </a:r>
            <a:r>
              <a:rPr lang="en-US" dirty="0"/>
              <a:t>define extra behaviors that can be added to components dynamically. Concrete decorators override methods of the base decorator and execute their behavior either before or after calling the parent method. </a:t>
            </a:r>
          </a:p>
          <a:p>
            <a:endParaRPr lang="en-CN" dirty="0"/>
          </a:p>
        </p:txBody>
      </p:sp>
    </p:spTree>
    <p:extLst>
      <p:ext uri="{BB962C8B-B14F-4D97-AF65-F5344CB8AC3E}">
        <p14:creationId xmlns:p14="http://schemas.microsoft.com/office/powerpoint/2010/main" val="2451252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C54B-7419-A44F-ADAB-4AD140E1651F}"/>
              </a:ext>
            </a:extLst>
          </p:cNvPr>
          <p:cNvSpPr>
            <a:spLocks noGrp="1"/>
          </p:cNvSpPr>
          <p:nvPr>
            <p:ph type="title"/>
          </p:nvPr>
        </p:nvSpPr>
        <p:spPr>
          <a:xfrm>
            <a:off x="838200" y="365125"/>
            <a:ext cx="5454535" cy="2378075"/>
          </a:xfrm>
        </p:spPr>
        <p:txBody>
          <a:bodyPr/>
          <a:lstStyle/>
          <a:p>
            <a:r>
              <a:rPr lang="en-CN" dirty="0"/>
              <a:t>Decorator Pattern – </a:t>
            </a:r>
            <a:r>
              <a:rPr lang="en-US" dirty="0"/>
              <a:t>Data Source Example</a:t>
            </a:r>
            <a:endParaRPr lang="en-CN" dirty="0"/>
          </a:p>
        </p:txBody>
      </p:sp>
      <p:pic>
        <p:nvPicPr>
          <p:cNvPr id="5" name="Content Placeholder 4" descr="Diagram&#10;&#10;Description automatically generated">
            <a:extLst>
              <a:ext uri="{FF2B5EF4-FFF2-40B4-BE49-F238E27FC236}">
                <a16:creationId xmlns:a16="http://schemas.microsoft.com/office/drawing/2014/main" id="{9B73CD39-90B8-3D4F-B0D1-BEF3E1828DCD}"/>
              </a:ext>
            </a:extLst>
          </p:cNvPr>
          <p:cNvPicPr>
            <a:picLocks noGrp="1" noChangeAspect="1"/>
          </p:cNvPicPr>
          <p:nvPr>
            <p:ph idx="1"/>
          </p:nvPr>
        </p:nvPicPr>
        <p:blipFill>
          <a:blip r:embed="rId2"/>
          <a:stretch>
            <a:fillRect/>
          </a:stretch>
        </p:blipFill>
        <p:spPr>
          <a:xfrm>
            <a:off x="5983089" y="189571"/>
            <a:ext cx="5638737" cy="6303304"/>
          </a:xfrm>
        </p:spPr>
      </p:pic>
    </p:spTree>
    <p:extLst>
      <p:ext uri="{BB962C8B-B14F-4D97-AF65-F5344CB8AC3E}">
        <p14:creationId xmlns:p14="http://schemas.microsoft.com/office/powerpoint/2010/main" val="743024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B32D-C696-43FF-8B48-85C66AF42141}"/>
              </a:ext>
            </a:extLst>
          </p:cNvPr>
          <p:cNvSpPr>
            <a:spLocks noGrp="1"/>
          </p:cNvSpPr>
          <p:nvPr>
            <p:ph type="title"/>
          </p:nvPr>
        </p:nvSpPr>
        <p:spPr>
          <a:xfrm>
            <a:off x="625360" y="508225"/>
            <a:ext cx="7729728" cy="1188720"/>
          </a:xfrm>
        </p:spPr>
        <p:txBody>
          <a:bodyPr/>
          <a:lstStyle/>
          <a:p>
            <a:r>
              <a:rPr lang="en-US" altLang="zh-CN" dirty="0"/>
              <a:t>Example</a:t>
            </a:r>
            <a:endParaRPr lang="zh-CN" altLang="en-US" dirty="0"/>
          </a:p>
        </p:txBody>
      </p:sp>
      <p:sp>
        <p:nvSpPr>
          <p:cNvPr id="3" name="Content Placeholder 2">
            <a:extLst>
              <a:ext uri="{FF2B5EF4-FFF2-40B4-BE49-F238E27FC236}">
                <a16:creationId xmlns:a16="http://schemas.microsoft.com/office/drawing/2014/main" id="{6CE8ADBB-CD86-45ED-88C8-55736631720A}"/>
              </a:ext>
            </a:extLst>
          </p:cNvPr>
          <p:cNvSpPr>
            <a:spLocks noGrp="1"/>
          </p:cNvSpPr>
          <p:nvPr>
            <p:ph idx="1"/>
          </p:nvPr>
        </p:nvSpPr>
        <p:spPr>
          <a:xfrm>
            <a:off x="625359" y="1696945"/>
            <a:ext cx="10537011" cy="1079056"/>
          </a:xfrm>
        </p:spPr>
        <p:txBody>
          <a:bodyPr>
            <a:normAutofit/>
          </a:bodyPr>
          <a:lstStyle/>
          <a:p>
            <a:r>
              <a:rPr lang="en-US" altLang="zh-CN" dirty="0"/>
              <a:t>Suppose we have a Robot interface, which included Move() and Cook(). You want some of your robot instances to do more things.</a:t>
            </a:r>
            <a:endParaRPr lang="zh-CN" altLang="en-US" dirty="0"/>
          </a:p>
        </p:txBody>
      </p:sp>
      <p:pic>
        <p:nvPicPr>
          <p:cNvPr id="4" name="Picture 3">
            <a:extLst>
              <a:ext uri="{FF2B5EF4-FFF2-40B4-BE49-F238E27FC236}">
                <a16:creationId xmlns:a16="http://schemas.microsoft.com/office/drawing/2014/main" id="{A65C685C-23C6-4C78-9108-9397387277F1}"/>
              </a:ext>
            </a:extLst>
          </p:cNvPr>
          <p:cNvPicPr>
            <a:picLocks noChangeAspect="1"/>
          </p:cNvPicPr>
          <p:nvPr/>
        </p:nvPicPr>
        <p:blipFill>
          <a:blip r:embed="rId2"/>
          <a:stretch>
            <a:fillRect/>
          </a:stretch>
        </p:blipFill>
        <p:spPr>
          <a:xfrm>
            <a:off x="278922" y="2915728"/>
            <a:ext cx="5278682" cy="1297379"/>
          </a:xfrm>
          <a:prstGeom prst="rect">
            <a:avLst/>
          </a:prstGeom>
        </p:spPr>
      </p:pic>
      <p:pic>
        <p:nvPicPr>
          <p:cNvPr id="5" name="Picture 4">
            <a:extLst>
              <a:ext uri="{FF2B5EF4-FFF2-40B4-BE49-F238E27FC236}">
                <a16:creationId xmlns:a16="http://schemas.microsoft.com/office/drawing/2014/main" id="{27C5E0DC-8AB2-4EF9-BA7A-6F4608F92067}"/>
              </a:ext>
            </a:extLst>
          </p:cNvPr>
          <p:cNvPicPr>
            <a:picLocks noChangeAspect="1"/>
          </p:cNvPicPr>
          <p:nvPr/>
        </p:nvPicPr>
        <p:blipFill>
          <a:blip r:embed="rId3"/>
          <a:stretch>
            <a:fillRect/>
          </a:stretch>
        </p:blipFill>
        <p:spPr>
          <a:xfrm>
            <a:off x="5598646" y="2915729"/>
            <a:ext cx="6317307" cy="2575552"/>
          </a:xfrm>
          <a:prstGeom prst="rect">
            <a:avLst/>
          </a:prstGeom>
        </p:spPr>
      </p:pic>
      <p:pic>
        <p:nvPicPr>
          <p:cNvPr id="6" name="Picture 5">
            <a:extLst>
              <a:ext uri="{FF2B5EF4-FFF2-40B4-BE49-F238E27FC236}">
                <a16:creationId xmlns:a16="http://schemas.microsoft.com/office/drawing/2014/main" id="{76777D60-06B8-4BAA-B790-7C4BA500CFD4}"/>
              </a:ext>
            </a:extLst>
          </p:cNvPr>
          <p:cNvPicPr>
            <a:picLocks noChangeAspect="1"/>
          </p:cNvPicPr>
          <p:nvPr/>
        </p:nvPicPr>
        <p:blipFill>
          <a:blip r:embed="rId4"/>
          <a:stretch>
            <a:fillRect/>
          </a:stretch>
        </p:blipFill>
        <p:spPr>
          <a:xfrm>
            <a:off x="517585" y="4352834"/>
            <a:ext cx="4537494" cy="2314853"/>
          </a:xfrm>
          <a:prstGeom prst="rect">
            <a:avLst/>
          </a:prstGeom>
        </p:spPr>
      </p:pic>
    </p:spTree>
    <p:extLst>
      <p:ext uri="{BB962C8B-B14F-4D97-AF65-F5344CB8AC3E}">
        <p14:creationId xmlns:p14="http://schemas.microsoft.com/office/powerpoint/2010/main" val="1399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819-E651-438F-90A4-A3C6214A3D09}"/>
              </a:ext>
            </a:extLst>
          </p:cNvPr>
          <p:cNvSpPr>
            <a:spLocks noGrp="1"/>
          </p:cNvSpPr>
          <p:nvPr>
            <p:ph type="title"/>
          </p:nvPr>
        </p:nvSpPr>
        <p:spPr/>
        <p:txBody>
          <a:bodyPr/>
          <a:lstStyle/>
          <a:p>
            <a:r>
              <a:rPr lang="en-US" altLang="zh-CN" dirty="0"/>
              <a:t>Example</a:t>
            </a:r>
            <a:endParaRPr lang="zh-CN" altLang="en-US" dirty="0"/>
          </a:p>
        </p:txBody>
      </p:sp>
      <p:sp>
        <p:nvSpPr>
          <p:cNvPr id="3" name="Content Placeholder 2">
            <a:extLst>
              <a:ext uri="{FF2B5EF4-FFF2-40B4-BE49-F238E27FC236}">
                <a16:creationId xmlns:a16="http://schemas.microsoft.com/office/drawing/2014/main" id="{D542FEC3-3D3F-4055-94D0-DF2481267134}"/>
              </a:ext>
            </a:extLst>
          </p:cNvPr>
          <p:cNvSpPr>
            <a:spLocks noGrp="1"/>
          </p:cNvSpPr>
          <p:nvPr>
            <p:ph idx="1"/>
          </p:nvPr>
        </p:nvSpPr>
        <p:spPr>
          <a:xfrm>
            <a:off x="620872" y="1839952"/>
            <a:ext cx="5406117" cy="3681540"/>
          </a:xfrm>
        </p:spPr>
        <p:txBody>
          <a:bodyPr/>
          <a:lstStyle/>
          <a:p>
            <a:r>
              <a:rPr lang="en-US" altLang="zh-CN" dirty="0"/>
              <a:t>I want my third robot to cook according to customer’s gender. Female get a small portion, male get a big portion.</a:t>
            </a:r>
            <a:endParaRPr lang="zh-CN" altLang="en-US" dirty="0"/>
          </a:p>
        </p:txBody>
      </p:sp>
      <p:pic>
        <p:nvPicPr>
          <p:cNvPr id="5" name="Picture 4">
            <a:extLst>
              <a:ext uri="{FF2B5EF4-FFF2-40B4-BE49-F238E27FC236}">
                <a16:creationId xmlns:a16="http://schemas.microsoft.com/office/drawing/2014/main" id="{6C7DF4AA-35CE-4C99-A348-F1D67036CEA2}"/>
              </a:ext>
            </a:extLst>
          </p:cNvPr>
          <p:cNvPicPr>
            <a:picLocks noChangeAspect="1"/>
          </p:cNvPicPr>
          <p:nvPr/>
        </p:nvPicPr>
        <p:blipFill>
          <a:blip r:embed="rId2"/>
          <a:stretch>
            <a:fillRect/>
          </a:stretch>
        </p:blipFill>
        <p:spPr>
          <a:xfrm>
            <a:off x="6428899" y="2260121"/>
            <a:ext cx="5331063" cy="4385094"/>
          </a:xfrm>
          <a:prstGeom prst="rect">
            <a:avLst/>
          </a:prstGeom>
        </p:spPr>
      </p:pic>
    </p:spTree>
    <p:extLst>
      <p:ext uri="{BB962C8B-B14F-4D97-AF65-F5344CB8AC3E}">
        <p14:creationId xmlns:p14="http://schemas.microsoft.com/office/powerpoint/2010/main" val="1941490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B6B4-CE35-4935-BDA2-96CDE0C63076}"/>
              </a:ext>
            </a:extLst>
          </p:cNvPr>
          <p:cNvSpPr>
            <a:spLocks noGrp="1"/>
          </p:cNvSpPr>
          <p:nvPr>
            <p:ph type="title"/>
          </p:nvPr>
        </p:nvSpPr>
        <p:spPr/>
        <p:txBody>
          <a:bodyPr/>
          <a:lstStyle/>
          <a:p>
            <a:r>
              <a:rPr lang="en-US" altLang="zh-CN" dirty="0"/>
              <a:t>Example</a:t>
            </a:r>
            <a:endParaRPr lang="zh-CN" altLang="en-US" dirty="0"/>
          </a:p>
        </p:txBody>
      </p:sp>
      <p:sp>
        <p:nvSpPr>
          <p:cNvPr id="3" name="Content Placeholder 2">
            <a:extLst>
              <a:ext uri="{FF2B5EF4-FFF2-40B4-BE49-F238E27FC236}">
                <a16:creationId xmlns:a16="http://schemas.microsoft.com/office/drawing/2014/main" id="{2370AC8E-FF8B-4BEE-BD84-3A5B2215B0A2}"/>
              </a:ext>
            </a:extLst>
          </p:cNvPr>
          <p:cNvSpPr>
            <a:spLocks noGrp="1"/>
          </p:cNvSpPr>
          <p:nvPr>
            <p:ph idx="1"/>
          </p:nvPr>
        </p:nvSpPr>
        <p:spPr>
          <a:xfrm>
            <a:off x="455654" y="1561171"/>
            <a:ext cx="4573546" cy="4914391"/>
          </a:xfrm>
        </p:spPr>
        <p:txBody>
          <a:bodyPr>
            <a:normAutofit/>
          </a:bodyPr>
          <a:lstStyle/>
          <a:p>
            <a:r>
              <a:rPr lang="en-US" altLang="zh-CN" dirty="0"/>
              <a:t>A decorator implements Robot interface and hold an instance of Robot (r), which would like to have additional functionalities.</a:t>
            </a:r>
          </a:p>
          <a:p>
            <a:r>
              <a:rPr lang="en-US" altLang="zh-CN" dirty="0"/>
              <a:t>The decorator must ensure all methods in the interface are implemented by delegating to robot r.</a:t>
            </a:r>
            <a:endParaRPr lang="zh-CN" altLang="en-US" dirty="0"/>
          </a:p>
        </p:txBody>
      </p:sp>
      <p:pic>
        <p:nvPicPr>
          <p:cNvPr id="4" name="Picture 3">
            <a:extLst>
              <a:ext uri="{FF2B5EF4-FFF2-40B4-BE49-F238E27FC236}">
                <a16:creationId xmlns:a16="http://schemas.microsoft.com/office/drawing/2014/main" id="{B1E84B3C-9824-4F26-8064-2F192DE2AA98}"/>
              </a:ext>
            </a:extLst>
          </p:cNvPr>
          <p:cNvPicPr>
            <a:picLocks noChangeAspect="1"/>
          </p:cNvPicPr>
          <p:nvPr/>
        </p:nvPicPr>
        <p:blipFill>
          <a:blip r:embed="rId2"/>
          <a:stretch>
            <a:fillRect/>
          </a:stretch>
        </p:blipFill>
        <p:spPr>
          <a:xfrm>
            <a:off x="5849409" y="1224994"/>
            <a:ext cx="5886937" cy="4064259"/>
          </a:xfrm>
          <a:prstGeom prst="rect">
            <a:avLst/>
          </a:prstGeom>
        </p:spPr>
      </p:pic>
    </p:spTree>
    <p:extLst>
      <p:ext uri="{BB962C8B-B14F-4D97-AF65-F5344CB8AC3E}">
        <p14:creationId xmlns:p14="http://schemas.microsoft.com/office/powerpoint/2010/main" val="647260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05A2-DE92-409D-861B-4CC6F12CD618}"/>
              </a:ext>
            </a:extLst>
          </p:cNvPr>
          <p:cNvSpPr>
            <a:spLocks noGrp="1"/>
          </p:cNvSpPr>
          <p:nvPr>
            <p:ph type="title"/>
          </p:nvPr>
        </p:nvSpPr>
        <p:spPr>
          <a:xfrm>
            <a:off x="837233" y="412694"/>
            <a:ext cx="7729728" cy="1188720"/>
          </a:xfrm>
        </p:spPr>
        <p:txBody>
          <a:bodyPr/>
          <a:lstStyle/>
          <a:p>
            <a:r>
              <a:rPr lang="en-US" altLang="zh-CN" dirty="0"/>
              <a:t>Example</a:t>
            </a:r>
            <a:endParaRPr lang="zh-CN" altLang="en-US" dirty="0"/>
          </a:p>
        </p:txBody>
      </p:sp>
      <p:sp>
        <p:nvSpPr>
          <p:cNvPr id="3" name="Content Placeholder 2">
            <a:extLst>
              <a:ext uri="{FF2B5EF4-FFF2-40B4-BE49-F238E27FC236}">
                <a16:creationId xmlns:a16="http://schemas.microsoft.com/office/drawing/2014/main" id="{055453A4-906E-48BF-BA7D-6E62B540B7A7}"/>
              </a:ext>
            </a:extLst>
          </p:cNvPr>
          <p:cNvSpPr>
            <a:spLocks noGrp="1"/>
          </p:cNvSpPr>
          <p:nvPr>
            <p:ph idx="1"/>
          </p:nvPr>
        </p:nvSpPr>
        <p:spPr>
          <a:xfrm>
            <a:off x="367990" y="1896173"/>
            <a:ext cx="4158002" cy="4435616"/>
          </a:xfrm>
        </p:spPr>
        <p:txBody>
          <a:bodyPr>
            <a:normAutofit/>
          </a:bodyPr>
          <a:lstStyle/>
          <a:p>
            <a:r>
              <a:rPr lang="en-US" altLang="zh-CN" dirty="0"/>
              <a:t>To add functionalities, the class (</a:t>
            </a:r>
            <a:r>
              <a:rPr lang="en-US" altLang="zh-CN" dirty="0" err="1"/>
              <a:t>RationalRobotDecorator</a:t>
            </a:r>
            <a:r>
              <a:rPr lang="en-US" altLang="zh-CN" dirty="0"/>
              <a:t>) extends </a:t>
            </a:r>
            <a:r>
              <a:rPr lang="en-US" altLang="zh-CN" dirty="0" err="1"/>
              <a:t>RobotDecorator</a:t>
            </a:r>
            <a:r>
              <a:rPr lang="en-US" altLang="zh-CN" dirty="0"/>
              <a:t> and adding new functions by overriding the decorator’s methods.</a:t>
            </a:r>
          </a:p>
        </p:txBody>
      </p:sp>
      <p:pic>
        <p:nvPicPr>
          <p:cNvPr id="4" name="Picture 3">
            <a:extLst>
              <a:ext uri="{FF2B5EF4-FFF2-40B4-BE49-F238E27FC236}">
                <a16:creationId xmlns:a16="http://schemas.microsoft.com/office/drawing/2014/main" id="{E962EF82-FC14-430D-9C46-13040A16DDDA}"/>
              </a:ext>
            </a:extLst>
          </p:cNvPr>
          <p:cNvPicPr>
            <a:picLocks noChangeAspect="1"/>
          </p:cNvPicPr>
          <p:nvPr/>
        </p:nvPicPr>
        <p:blipFill>
          <a:blip r:embed="rId2"/>
          <a:stretch>
            <a:fillRect/>
          </a:stretch>
        </p:blipFill>
        <p:spPr>
          <a:xfrm>
            <a:off x="4911634" y="1755302"/>
            <a:ext cx="6791536" cy="4867465"/>
          </a:xfrm>
          <a:prstGeom prst="rect">
            <a:avLst/>
          </a:prstGeom>
        </p:spPr>
      </p:pic>
    </p:spTree>
    <p:extLst>
      <p:ext uri="{BB962C8B-B14F-4D97-AF65-F5344CB8AC3E}">
        <p14:creationId xmlns:p14="http://schemas.microsoft.com/office/powerpoint/2010/main" val="2263359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9D95-5029-4A47-8AFD-7464B02F4F6A}"/>
              </a:ext>
            </a:extLst>
          </p:cNvPr>
          <p:cNvSpPr>
            <a:spLocks noGrp="1"/>
          </p:cNvSpPr>
          <p:nvPr>
            <p:ph type="title"/>
          </p:nvPr>
        </p:nvSpPr>
        <p:spPr/>
        <p:txBody>
          <a:bodyPr/>
          <a:lstStyle/>
          <a:p>
            <a:r>
              <a:rPr lang="en-CN" dirty="0"/>
              <a:t>Application of Decorator Pattern</a:t>
            </a:r>
          </a:p>
        </p:txBody>
      </p:sp>
      <p:sp>
        <p:nvSpPr>
          <p:cNvPr id="3" name="Content Placeholder 2">
            <a:extLst>
              <a:ext uri="{FF2B5EF4-FFF2-40B4-BE49-F238E27FC236}">
                <a16:creationId xmlns:a16="http://schemas.microsoft.com/office/drawing/2014/main" id="{A365950E-2B7B-BE47-B815-4E59C7CD6E35}"/>
              </a:ext>
            </a:extLst>
          </p:cNvPr>
          <p:cNvSpPr>
            <a:spLocks noGrp="1"/>
          </p:cNvSpPr>
          <p:nvPr>
            <p:ph idx="1"/>
          </p:nvPr>
        </p:nvSpPr>
        <p:spPr/>
        <p:txBody>
          <a:bodyPr/>
          <a:lstStyle/>
          <a:p>
            <a:r>
              <a:rPr lang="en-US" dirty="0"/>
              <a:t>Use the Decorator pattern when you need to be able to assign extra behaviors to objects at runtime without breaking the code that uses these objects. </a:t>
            </a:r>
          </a:p>
          <a:p>
            <a:endParaRPr lang="en-US" dirty="0">
              <a:effectLst/>
            </a:endParaRPr>
          </a:p>
          <a:p>
            <a:r>
              <a:rPr lang="en-US" dirty="0"/>
              <a:t>Use the pattern when it’s awkward or not possible to extend (class with final keyword) an object’s behavior using inheritance. </a:t>
            </a:r>
            <a:endParaRPr lang="en-US" dirty="0">
              <a:effectLst/>
            </a:endParaRPr>
          </a:p>
          <a:p>
            <a:endParaRPr lang="en-CN" dirty="0"/>
          </a:p>
        </p:txBody>
      </p:sp>
    </p:spTree>
    <p:extLst>
      <p:ext uri="{BB962C8B-B14F-4D97-AF65-F5344CB8AC3E}">
        <p14:creationId xmlns:p14="http://schemas.microsoft.com/office/powerpoint/2010/main" val="337222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E1C0-FB4A-C148-A3AA-893895B1F334}"/>
              </a:ext>
            </a:extLst>
          </p:cNvPr>
          <p:cNvSpPr>
            <a:spLocks noGrp="1"/>
          </p:cNvSpPr>
          <p:nvPr>
            <p:ph type="title"/>
          </p:nvPr>
        </p:nvSpPr>
        <p:spPr/>
        <p:txBody>
          <a:bodyPr/>
          <a:lstStyle/>
          <a:p>
            <a:r>
              <a:rPr lang="en-CN" dirty="0"/>
              <a:t>What is Design Pattern?</a:t>
            </a:r>
          </a:p>
        </p:txBody>
      </p:sp>
      <p:sp>
        <p:nvSpPr>
          <p:cNvPr id="3" name="Content Placeholder 2">
            <a:extLst>
              <a:ext uri="{FF2B5EF4-FFF2-40B4-BE49-F238E27FC236}">
                <a16:creationId xmlns:a16="http://schemas.microsoft.com/office/drawing/2014/main" id="{522DD8B9-3D7F-F14B-B975-FDDF0D1CB58D}"/>
              </a:ext>
            </a:extLst>
          </p:cNvPr>
          <p:cNvSpPr>
            <a:spLocks noGrp="1"/>
          </p:cNvSpPr>
          <p:nvPr>
            <p:ph idx="1"/>
          </p:nvPr>
        </p:nvSpPr>
        <p:spPr/>
        <p:txBody>
          <a:bodyPr/>
          <a:lstStyle/>
          <a:p>
            <a:r>
              <a:rPr lang="en-US" b="1" dirty="0"/>
              <a:t>Design patterns </a:t>
            </a:r>
            <a:r>
              <a:rPr lang="en-US" dirty="0"/>
              <a:t>are typical solutions to commonly occurring problems in software design.</a:t>
            </a:r>
          </a:p>
          <a:p>
            <a:r>
              <a:rPr lang="en-US" dirty="0"/>
              <a:t>They are like pre-made blueprints that you can customize to solve a recurring design problem in your code. </a:t>
            </a:r>
          </a:p>
          <a:p>
            <a:r>
              <a:rPr lang="en-US" dirty="0"/>
              <a:t>The pattern is not a specific piece of code that you can copy and paste, but a general concept for solving a particular problem.</a:t>
            </a:r>
          </a:p>
          <a:p>
            <a:r>
              <a:rPr lang="en-US" dirty="0"/>
              <a:t>You can follow the pattern details and implement a solution that suits the realities of your own program. </a:t>
            </a:r>
            <a:endParaRPr lang="en-US" dirty="0">
              <a:effectLst/>
            </a:endParaRPr>
          </a:p>
          <a:p>
            <a:endParaRPr lang="en-US" dirty="0">
              <a:effectLst/>
            </a:endParaRPr>
          </a:p>
          <a:p>
            <a:endParaRPr lang="en-CN" dirty="0"/>
          </a:p>
        </p:txBody>
      </p:sp>
    </p:spTree>
    <p:extLst>
      <p:ext uri="{BB962C8B-B14F-4D97-AF65-F5344CB8AC3E}">
        <p14:creationId xmlns:p14="http://schemas.microsoft.com/office/powerpoint/2010/main" val="400169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C020-EB6C-92E1-89CA-02C26274306F}"/>
              </a:ext>
            </a:extLst>
          </p:cNvPr>
          <p:cNvSpPr>
            <a:spLocks noGrp="1"/>
          </p:cNvSpPr>
          <p:nvPr>
            <p:ph type="title"/>
          </p:nvPr>
        </p:nvSpPr>
        <p:spPr/>
        <p:txBody>
          <a:bodyPr/>
          <a:lstStyle/>
          <a:p>
            <a:r>
              <a:rPr lang="en-US" dirty="0"/>
              <a:t>Exercise 3</a:t>
            </a:r>
            <a:endParaRPr lang="en-CN" dirty="0"/>
          </a:p>
        </p:txBody>
      </p:sp>
      <p:sp>
        <p:nvSpPr>
          <p:cNvPr id="3" name="Content Placeholder 2">
            <a:extLst>
              <a:ext uri="{FF2B5EF4-FFF2-40B4-BE49-F238E27FC236}">
                <a16:creationId xmlns:a16="http://schemas.microsoft.com/office/drawing/2014/main" id="{B6458153-E4C5-8F2F-A63C-0C48D242B992}"/>
              </a:ext>
            </a:extLst>
          </p:cNvPr>
          <p:cNvSpPr>
            <a:spLocks noGrp="1"/>
          </p:cNvSpPr>
          <p:nvPr>
            <p:ph idx="1"/>
          </p:nvPr>
        </p:nvSpPr>
        <p:spPr/>
        <p:txBody>
          <a:bodyPr/>
          <a:lstStyle/>
          <a:p>
            <a:r>
              <a:rPr lang="en-CN" dirty="0"/>
              <a:t>A new type of Robot is invented. It is smarter because it can apply deep learning to cook better.</a:t>
            </a:r>
          </a:p>
          <a:p>
            <a:r>
              <a:rPr lang="en-CN" dirty="0"/>
              <a:t>Now, any Robot can be a rational robot at the same time smart robot.</a:t>
            </a:r>
          </a:p>
          <a:p>
            <a:r>
              <a:rPr lang="en-CN" dirty="0"/>
              <a:t>Enhance the above example by implement a SmartRobotDecorator.</a:t>
            </a:r>
          </a:p>
          <a:p>
            <a:r>
              <a:rPr lang="en-CN" dirty="0"/>
              <a:t>Illustrate that a Robot can be rational and smart at the same time.</a:t>
            </a:r>
          </a:p>
          <a:p>
            <a:endParaRPr lang="en-CN" dirty="0"/>
          </a:p>
        </p:txBody>
      </p:sp>
    </p:spTree>
    <p:extLst>
      <p:ext uri="{BB962C8B-B14F-4D97-AF65-F5344CB8AC3E}">
        <p14:creationId xmlns:p14="http://schemas.microsoft.com/office/powerpoint/2010/main" val="4174295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C020-EB6C-92E1-89CA-02C26274306F}"/>
              </a:ext>
            </a:extLst>
          </p:cNvPr>
          <p:cNvSpPr>
            <a:spLocks noGrp="1"/>
          </p:cNvSpPr>
          <p:nvPr>
            <p:ph type="title"/>
          </p:nvPr>
        </p:nvSpPr>
        <p:spPr/>
        <p:txBody>
          <a:bodyPr/>
          <a:lstStyle/>
          <a:p>
            <a:r>
              <a:rPr lang="en-US" dirty="0"/>
              <a:t>Exercise 4</a:t>
            </a:r>
            <a:endParaRPr lang="en-CN" dirty="0"/>
          </a:p>
        </p:txBody>
      </p:sp>
      <p:sp>
        <p:nvSpPr>
          <p:cNvPr id="3" name="Content Placeholder 2">
            <a:extLst>
              <a:ext uri="{FF2B5EF4-FFF2-40B4-BE49-F238E27FC236}">
                <a16:creationId xmlns:a16="http://schemas.microsoft.com/office/drawing/2014/main" id="{B6458153-E4C5-8F2F-A63C-0C48D242B992}"/>
              </a:ext>
            </a:extLst>
          </p:cNvPr>
          <p:cNvSpPr>
            <a:spLocks noGrp="1"/>
          </p:cNvSpPr>
          <p:nvPr>
            <p:ph idx="1"/>
          </p:nvPr>
        </p:nvSpPr>
        <p:spPr/>
        <p:txBody>
          <a:bodyPr>
            <a:normAutofit fontScale="85000" lnSpcReduction="20000"/>
          </a:bodyPr>
          <a:lstStyle/>
          <a:p>
            <a:r>
              <a:rPr lang="en-US" dirty="0"/>
              <a:t>Let's think about a cafe scenario. When you go to a cafe, you usually start with a basic type of coffee, then you customize it by adding extra features like milk, sugar, flavors, whipped cream, etc. Plus, each of these additions affects the final cost of the coffee. </a:t>
            </a:r>
          </a:p>
          <a:p>
            <a:r>
              <a:rPr lang="en-US" dirty="0"/>
              <a:t>Implementing this in a straightforward way could quickly become complicated and messy, especially if you want to be able to add, remove, and modify these customizations dynamically.</a:t>
            </a:r>
          </a:p>
          <a:p>
            <a:r>
              <a:rPr lang="en-US" dirty="0"/>
              <a:t>This is a perfect scenario for the Decorator pattern. In this pattern, a class represents the base object (in this case, a plain coffee), while other decorator classes represent the optional extras. The decorators wrap the base class and other decorators, forming a chain of objects where each object adds its own behavior (and cost) to the final product.</a:t>
            </a:r>
          </a:p>
          <a:p>
            <a:endParaRPr lang="en-CN" dirty="0"/>
          </a:p>
          <a:p>
            <a:r>
              <a:rPr lang="en-US" dirty="0"/>
              <a:t>Develop the solution</a:t>
            </a:r>
            <a:endParaRPr lang="en-CN" dirty="0"/>
          </a:p>
        </p:txBody>
      </p:sp>
    </p:spTree>
    <p:extLst>
      <p:ext uri="{BB962C8B-B14F-4D97-AF65-F5344CB8AC3E}">
        <p14:creationId xmlns:p14="http://schemas.microsoft.com/office/powerpoint/2010/main" val="1470826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6426-7D2E-49D9-816F-6806B5340DA7}"/>
              </a:ext>
            </a:extLst>
          </p:cNvPr>
          <p:cNvSpPr>
            <a:spLocks noGrp="1"/>
          </p:cNvSpPr>
          <p:nvPr>
            <p:ph type="title"/>
          </p:nvPr>
        </p:nvSpPr>
        <p:spPr/>
        <p:txBody>
          <a:bodyPr/>
          <a:lstStyle/>
          <a:p>
            <a:r>
              <a:rPr lang="en-US" altLang="zh-CN" dirty="0"/>
              <a:t>Adapter Pattern</a:t>
            </a:r>
            <a:endParaRPr lang="zh-CN" altLang="en-US" dirty="0"/>
          </a:p>
        </p:txBody>
      </p:sp>
      <p:sp>
        <p:nvSpPr>
          <p:cNvPr id="3" name="Content Placeholder 2">
            <a:extLst>
              <a:ext uri="{FF2B5EF4-FFF2-40B4-BE49-F238E27FC236}">
                <a16:creationId xmlns:a16="http://schemas.microsoft.com/office/drawing/2014/main" id="{922F57A6-4AAA-49D8-A0DD-47D697F82D75}"/>
              </a:ext>
            </a:extLst>
          </p:cNvPr>
          <p:cNvSpPr>
            <a:spLocks noGrp="1"/>
          </p:cNvSpPr>
          <p:nvPr>
            <p:ph idx="1"/>
          </p:nvPr>
        </p:nvSpPr>
        <p:spPr/>
        <p:txBody>
          <a:bodyPr/>
          <a:lstStyle/>
          <a:p>
            <a:r>
              <a:rPr lang="en-US" altLang="zh-CN" dirty="0"/>
              <a:t>The adapter pattern makes two incompatible interfaces compatible without changing their existing code.</a:t>
            </a:r>
          </a:p>
          <a:p>
            <a:r>
              <a:rPr lang="en-US" altLang="zh-CN" dirty="0"/>
              <a:t>Adapter patterns use a single class (the adapter class) to join functionalities of independent or incompatible interfaces/classes.</a:t>
            </a:r>
          </a:p>
          <a:p>
            <a:r>
              <a:rPr lang="en-US" altLang="zh-CN" dirty="0"/>
              <a:t>The adapter pattern also is known as the wrapper, an alternative naming shared with the decorator design pattern.</a:t>
            </a:r>
          </a:p>
          <a:p>
            <a:r>
              <a:rPr lang="en-US" dirty="0"/>
              <a:t>The adapter implements the interface of one object and wraps the other one. </a:t>
            </a:r>
            <a:endParaRPr lang="en-US" dirty="0">
              <a:effectLst/>
            </a:endParaRPr>
          </a:p>
        </p:txBody>
      </p:sp>
    </p:spTree>
    <p:extLst>
      <p:ext uri="{BB962C8B-B14F-4D97-AF65-F5344CB8AC3E}">
        <p14:creationId xmlns:p14="http://schemas.microsoft.com/office/powerpoint/2010/main" val="1145397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FCA6F-964E-E641-9BE6-2429820C1F8D}"/>
              </a:ext>
            </a:extLst>
          </p:cNvPr>
          <p:cNvSpPr>
            <a:spLocks noGrp="1"/>
          </p:cNvSpPr>
          <p:nvPr>
            <p:ph type="title"/>
          </p:nvPr>
        </p:nvSpPr>
        <p:spPr/>
        <p:txBody>
          <a:bodyPr/>
          <a:lstStyle/>
          <a:p>
            <a:r>
              <a:rPr lang="en-CN" dirty="0"/>
              <a:t>Adapter Pattern</a:t>
            </a:r>
          </a:p>
        </p:txBody>
      </p:sp>
      <p:sp>
        <p:nvSpPr>
          <p:cNvPr id="3" name="Content Placeholder 2">
            <a:extLst>
              <a:ext uri="{FF2B5EF4-FFF2-40B4-BE49-F238E27FC236}">
                <a16:creationId xmlns:a16="http://schemas.microsoft.com/office/drawing/2014/main" id="{13FB8916-EB43-3A43-B0D5-BB958404E5D8}"/>
              </a:ext>
            </a:extLst>
          </p:cNvPr>
          <p:cNvSpPr>
            <a:spLocks noGrp="1"/>
          </p:cNvSpPr>
          <p:nvPr>
            <p:ph idx="1"/>
          </p:nvPr>
        </p:nvSpPr>
        <p:spPr>
          <a:xfrm>
            <a:off x="278780" y="1825625"/>
            <a:ext cx="5492442" cy="4667250"/>
          </a:xfrm>
        </p:spPr>
        <p:txBody>
          <a:bodyPr/>
          <a:lstStyle/>
          <a:p>
            <a:r>
              <a:rPr lang="en-US" dirty="0"/>
              <a:t>The adapter gets an interface, compatible with one of the existing objects. </a:t>
            </a:r>
          </a:p>
          <a:p>
            <a:r>
              <a:rPr lang="en-US" dirty="0"/>
              <a:t>Using this interface, the existing object can safely call the adapter’s methods. </a:t>
            </a:r>
          </a:p>
          <a:p>
            <a:r>
              <a:rPr lang="en-US" dirty="0"/>
              <a:t>Upon receiving a call, the adapter passes the request to the second object, but in a format and order that the second object expects. </a:t>
            </a:r>
          </a:p>
        </p:txBody>
      </p:sp>
      <p:pic>
        <p:nvPicPr>
          <p:cNvPr id="5" name="Picture 4" descr="Diagram&#10;&#10;Description automatically generated">
            <a:extLst>
              <a:ext uri="{FF2B5EF4-FFF2-40B4-BE49-F238E27FC236}">
                <a16:creationId xmlns:a16="http://schemas.microsoft.com/office/drawing/2014/main" id="{433815C0-695E-2440-A3AE-B6E9A5A233EA}"/>
              </a:ext>
            </a:extLst>
          </p:cNvPr>
          <p:cNvPicPr>
            <a:picLocks noChangeAspect="1"/>
          </p:cNvPicPr>
          <p:nvPr/>
        </p:nvPicPr>
        <p:blipFill>
          <a:blip r:embed="rId2"/>
          <a:stretch>
            <a:fillRect/>
          </a:stretch>
        </p:blipFill>
        <p:spPr>
          <a:xfrm>
            <a:off x="5771222" y="1550019"/>
            <a:ext cx="6252547" cy="3991926"/>
          </a:xfrm>
          <a:prstGeom prst="rect">
            <a:avLst/>
          </a:prstGeom>
        </p:spPr>
      </p:pic>
    </p:spTree>
    <p:extLst>
      <p:ext uri="{BB962C8B-B14F-4D97-AF65-F5344CB8AC3E}">
        <p14:creationId xmlns:p14="http://schemas.microsoft.com/office/powerpoint/2010/main" val="2389837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5FF1-A354-0746-86CE-97E744955887}"/>
              </a:ext>
            </a:extLst>
          </p:cNvPr>
          <p:cNvSpPr>
            <a:spLocks noGrp="1"/>
          </p:cNvSpPr>
          <p:nvPr>
            <p:ph type="title"/>
          </p:nvPr>
        </p:nvSpPr>
        <p:spPr/>
        <p:txBody>
          <a:bodyPr/>
          <a:lstStyle/>
          <a:p>
            <a:r>
              <a:rPr lang="en-CN" dirty="0"/>
              <a:t>Adapter Pattern – The Structure</a:t>
            </a:r>
          </a:p>
        </p:txBody>
      </p:sp>
      <p:pic>
        <p:nvPicPr>
          <p:cNvPr id="5" name="Content Placeholder 4" descr="Diagram&#10;&#10;Description automatically generated">
            <a:extLst>
              <a:ext uri="{FF2B5EF4-FFF2-40B4-BE49-F238E27FC236}">
                <a16:creationId xmlns:a16="http://schemas.microsoft.com/office/drawing/2014/main" id="{6EFEE8E0-F705-8541-99A1-FDEA5A0B17A7}"/>
              </a:ext>
            </a:extLst>
          </p:cNvPr>
          <p:cNvPicPr>
            <a:picLocks noGrp="1" noChangeAspect="1"/>
          </p:cNvPicPr>
          <p:nvPr>
            <p:ph idx="1"/>
          </p:nvPr>
        </p:nvPicPr>
        <p:blipFill>
          <a:blip r:embed="rId2"/>
          <a:stretch>
            <a:fillRect/>
          </a:stretch>
        </p:blipFill>
        <p:spPr>
          <a:xfrm>
            <a:off x="5141738" y="1690688"/>
            <a:ext cx="7050262" cy="4015225"/>
          </a:xfrm>
        </p:spPr>
      </p:pic>
      <p:sp>
        <p:nvSpPr>
          <p:cNvPr id="6" name="Content Placeholder 2">
            <a:extLst>
              <a:ext uri="{FF2B5EF4-FFF2-40B4-BE49-F238E27FC236}">
                <a16:creationId xmlns:a16="http://schemas.microsoft.com/office/drawing/2014/main" id="{A3729613-02A1-4146-BD77-1A6E9197A5ED}"/>
              </a:ext>
            </a:extLst>
          </p:cNvPr>
          <p:cNvSpPr txBox="1">
            <a:spLocks/>
          </p:cNvSpPr>
          <p:nvPr/>
        </p:nvSpPr>
        <p:spPr>
          <a:xfrm>
            <a:off x="838200" y="2065858"/>
            <a:ext cx="4380571" cy="3277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Also check out the sample Java code, Weapon.</a:t>
            </a:r>
            <a:endParaRPr lang="en-CN" dirty="0"/>
          </a:p>
        </p:txBody>
      </p:sp>
    </p:spTree>
    <p:extLst>
      <p:ext uri="{BB962C8B-B14F-4D97-AF65-F5344CB8AC3E}">
        <p14:creationId xmlns:p14="http://schemas.microsoft.com/office/powerpoint/2010/main" val="1641921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A196-1C1F-F64E-9230-F65DDB72EFD7}"/>
              </a:ext>
            </a:extLst>
          </p:cNvPr>
          <p:cNvSpPr>
            <a:spLocks noGrp="1"/>
          </p:cNvSpPr>
          <p:nvPr>
            <p:ph type="title"/>
          </p:nvPr>
        </p:nvSpPr>
        <p:spPr/>
        <p:txBody>
          <a:bodyPr/>
          <a:lstStyle/>
          <a:p>
            <a:r>
              <a:rPr lang="en-US" dirty="0"/>
              <a:t>Key Components</a:t>
            </a:r>
            <a:endParaRPr lang="en-CN" dirty="0"/>
          </a:p>
        </p:txBody>
      </p:sp>
      <p:sp>
        <p:nvSpPr>
          <p:cNvPr id="3" name="Content Placeholder 2">
            <a:extLst>
              <a:ext uri="{FF2B5EF4-FFF2-40B4-BE49-F238E27FC236}">
                <a16:creationId xmlns:a16="http://schemas.microsoft.com/office/drawing/2014/main" id="{D0EBCC35-1E61-A749-82C8-135F0B61FDC7}"/>
              </a:ext>
            </a:extLst>
          </p:cNvPr>
          <p:cNvSpPr>
            <a:spLocks noGrp="1"/>
          </p:cNvSpPr>
          <p:nvPr>
            <p:ph idx="1"/>
          </p:nvPr>
        </p:nvSpPr>
        <p:spPr/>
        <p:txBody>
          <a:bodyPr/>
          <a:lstStyle/>
          <a:p>
            <a:r>
              <a:rPr lang="en-US" dirty="0"/>
              <a:t>The </a:t>
            </a:r>
            <a:r>
              <a:rPr lang="en-US" b="1" dirty="0"/>
              <a:t>Client Interface </a:t>
            </a:r>
            <a:r>
              <a:rPr lang="en-US" dirty="0"/>
              <a:t>describes a protocol that other classes must follow to be able to collaborate with the client code. </a:t>
            </a:r>
          </a:p>
          <a:p>
            <a:r>
              <a:rPr lang="en-US" dirty="0"/>
              <a:t>The </a:t>
            </a:r>
            <a:r>
              <a:rPr lang="en-US" b="1" dirty="0"/>
              <a:t>Service </a:t>
            </a:r>
            <a:r>
              <a:rPr lang="en-US" dirty="0"/>
              <a:t>is some useful class (usually 3rd-party or legacy). The client can’t use this class directly because it has an incompatible interface. </a:t>
            </a:r>
          </a:p>
          <a:p>
            <a:r>
              <a:rPr lang="en-US" dirty="0"/>
              <a:t>The </a:t>
            </a:r>
            <a:r>
              <a:rPr lang="en-US" b="1" dirty="0"/>
              <a:t>Adapter </a:t>
            </a:r>
            <a:r>
              <a:rPr lang="en-US" dirty="0"/>
              <a:t>is a class that’s able to work with both the client and the service: it implements the client interface, while wrap- ping the service object. The adapter receives calls from the client via the adapter interface and translates them into calls to the wrapped service object in a format it can understand. </a:t>
            </a:r>
          </a:p>
        </p:txBody>
      </p:sp>
    </p:spTree>
    <p:extLst>
      <p:ext uri="{BB962C8B-B14F-4D97-AF65-F5344CB8AC3E}">
        <p14:creationId xmlns:p14="http://schemas.microsoft.com/office/powerpoint/2010/main" val="1498219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BA2D-17B9-4939-8014-A92EFF867A33}"/>
              </a:ext>
            </a:extLst>
          </p:cNvPr>
          <p:cNvSpPr>
            <a:spLocks noGrp="1"/>
          </p:cNvSpPr>
          <p:nvPr>
            <p:ph type="title"/>
          </p:nvPr>
        </p:nvSpPr>
        <p:spPr/>
        <p:txBody>
          <a:bodyPr/>
          <a:lstStyle/>
          <a:p>
            <a:r>
              <a:rPr lang="en-US" altLang="zh-CN" dirty="0"/>
              <a:t>Example</a:t>
            </a:r>
            <a:endParaRPr lang="zh-CN" altLang="en-US" dirty="0"/>
          </a:p>
        </p:txBody>
      </p:sp>
      <p:sp>
        <p:nvSpPr>
          <p:cNvPr id="5" name="Rectangle 2">
            <a:extLst>
              <a:ext uri="{FF2B5EF4-FFF2-40B4-BE49-F238E27FC236}">
                <a16:creationId xmlns:a16="http://schemas.microsoft.com/office/drawing/2014/main" id="{3940E59F-1C1F-4692-9E76-1A104968BDEC}"/>
              </a:ext>
            </a:extLst>
          </p:cNvPr>
          <p:cNvSpPr>
            <a:spLocks noGrp="1" noChangeArrowheads="1"/>
          </p:cNvSpPr>
          <p:nvPr>
            <p:ph idx="1"/>
          </p:nvPr>
        </p:nvSpPr>
        <p:spPr bwMode="auto">
          <a:xfrm>
            <a:off x="838199" y="1816762"/>
            <a:ext cx="10515599" cy="125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zh-CN" altLang="zh-CN" b="0" i="0" u="none" strike="noStrike" cap="none" normalizeH="0" baseline="0" dirty="0">
                <a:ln>
                  <a:noFill/>
                </a:ln>
                <a:solidFill>
                  <a:schemeClr val="tx1"/>
                </a:solidFill>
                <a:effectLst/>
                <a:latin typeface="Arial" panose="020B0604020202020204" pitchFamily="34" charset="0"/>
              </a:rPr>
              <a:t>Suppose we have a project of </a:t>
            </a:r>
            <a:r>
              <a:rPr kumimoji="0" lang="en-US" altLang="zh-CN" b="0" i="0" u="none" strike="noStrike" cap="none" normalizeH="0" baseline="0" dirty="0">
                <a:ln>
                  <a:noFill/>
                </a:ln>
                <a:solidFill>
                  <a:schemeClr val="tx1"/>
                </a:solidFill>
                <a:effectLst/>
                <a:latin typeface="Arial" panose="020B0604020202020204" pitchFamily="34" charset="0"/>
              </a:rPr>
              <a:t>controlling robots</a:t>
            </a:r>
            <a:r>
              <a:rPr kumimoji="0" lang="zh-CN" altLang="zh-CN" b="0" i="0" u="none" strike="noStrike" cap="none" normalizeH="0" baseline="0" dirty="0">
                <a:ln>
                  <a:noFill/>
                </a:ln>
                <a:solidFill>
                  <a:schemeClr val="tx1"/>
                </a:solidFill>
                <a:effectLst/>
                <a:latin typeface="Arial" panose="020B0604020202020204" pitchFamily="34" charset="0"/>
              </a:rPr>
              <a:t>, in which we are required to develop different kinds of </a:t>
            </a:r>
            <a:r>
              <a:rPr kumimoji="0" lang="en-US" altLang="zh-CN" b="0" i="0" u="none" strike="noStrike" cap="none" normalizeH="0" baseline="0" dirty="0">
                <a:ln>
                  <a:noFill/>
                </a:ln>
                <a:solidFill>
                  <a:schemeClr val="tx1"/>
                </a:solidFill>
                <a:effectLst/>
                <a:latin typeface="Arial" panose="020B0604020202020204" pitchFamily="34" charset="0"/>
              </a:rPr>
              <a:t>robots</a:t>
            </a:r>
            <a:r>
              <a:rPr kumimoji="0" lang="zh-CN" altLang="zh-CN" b="0" i="0" u="none" strike="noStrike" cap="none" normalizeH="0" baseline="0" dirty="0">
                <a:ln>
                  <a:noFill/>
                </a:ln>
                <a:solidFill>
                  <a:schemeClr val="tx1"/>
                </a:solidFill>
                <a:effectLst/>
                <a:latin typeface="Arial" panose="020B0604020202020204" pitchFamily="34" charset="0"/>
              </a:rPr>
              <a:t> that will be used in th</a:t>
            </a:r>
            <a:r>
              <a:rPr kumimoji="0" lang="en-US" altLang="zh-CN" b="0" i="0" u="none" strike="noStrike" cap="none" normalizeH="0" baseline="0" dirty="0">
                <a:ln>
                  <a:noFill/>
                </a:ln>
                <a:solidFill>
                  <a:schemeClr val="tx1"/>
                </a:solidFill>
                <a:effectLst/>
                <a:latin typeface="Arial" panose="020B0604020202020204" pitchFamily="34" charset="0"/>
              </a:rPr>
              <a:t>e</a:t>
            </a:r>
            <a:r>
              <a:rPr kumimoji="0" lang="en-US" altLang="zh-CN" b="0" i="0" u="none" strike="noStrike" cap="none" normalizeH="0" dirty="0">
                <a:ln>
                  <a:noFill/>
                </a:ln>
                <a:solidFill>
                  <a:schemeClr val="tx1"/>
                </a:solidFill>
                <a:effectLst/>
                <a:latin typeface="Arial" panose="020B0604020202020204" pitchFamily="34" charset="0"/>
              </a:rPr>
              <a:t> </a:t>
            </a:r>
            <a:r>
              <a:rPr kumimoji="0" lang="en-US" altLang="zh-CN" b="1" i="1" u="none" strike="noStrike" cap="none" normalizeH="0" dirty="0" err="1">
                <a:ln>
                  <a:noFill/>
                </a:ln>
                <a:solidFill>
                  <a:schemeClr val="tx1"/>
                </a:solidFill>
                <a:effectLst/>
                <a:latin typeface="Arial" panose="020B0604020202020204" pitchFamily="34" charset="0"/>
              </a:rPr>
              <a:t>PlayRobot</a:t>
            </a:r>
            <a:r>
              <a:rPr kumimoji="0" lang="en-US" altLang="zh-CN" b="0" i="0" u="none" strike="noStrike" cap="none" normalizeH="0" dirty="0">
                <a:ln>
                  <a:noFill/>
                </a:ln>
                <a:solidFill>
                  <a:schemeClr val="tx1"/>
                </a:solidFill>
                <a:effectLst/>
                <a:latin typeface="Arial" panose="020B0604020202020204" pitchFamily="34" charset="0"/>
              </a:rPr>
              <a:t> v</a:t>
            </a:r>
            <a:r>
              <a:rPr kumimoji="0" lang="zh-CN" altLang="zh-CN" b="0" i="0" u="none" strike="noStrike" cap="none" normalizeH="0" baseline="0" dirty="0">
                <a:ln>
                  <a:noFill/>
                </a:ln>
                <a:solidFill>
                  <a:schemeClr val="tx1"/>
                </a:solidFill>
                <a:effectLst/>
                <a:latin typeface="Arial" panose="020B0604020202020204" pitchFamily="34" charset="0"/>
              </a:rPr>
              <a:t>ia a common interface called</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en-US" altLang="zh-CN" b="1" i="1" u="none" strike="noStrike" cap="none" normalizeH="0" baseline="0" dirty="0">
                <a:ln>
                  <a:noFill/>
                </a:ln>
                <a:solidFill>
                  <a:schemeClr val="tx1"/>
                </a:solidFill>
                <a:effectLst/>
                <a:latin typeface="Arial" panose="020B0604020202020204" pitchFamily="34" charset="0"/>
              </a:rPr>
              <a:t>Robot</a:t>
            </a:r>
            <a:r>
              <a:rPr kumimoji="0" lang="zh-CN" altLang="zh-CN" b="0" i="0" u="none" strike="noStrike" cap="none" normalizeH="0" baseline="0" dirty="0">
                <a:ln>
                  <a:noFill/>
                </a:ln>
                <a:solidFill>
                  <a:schemeClr val="tx1"/>
                </a:solidFill>
                <a:effectLst/>
              </a:rPr>
              <a:t>. </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B4371CE-B459-4435-A759-D4759B0DFC01}"/>
              </a:ext>
            </a:extLst>
          </p:cNvPr>
          <p:cNvPicPr>
            <a:picLocks noChangeAspect="1"/>
          </p:cNvPicPr>
          <p:nvPr/>
        </p:nvPicPr>
        <p:blipFill>
          <a:blip r:embed="rId2"/>
          <a:stretch>
            <a:fillRect/>
          </a:stretch>
        </p:blipFill>
        <p:spPr>
          <a:xfrm>
            <a:off x="143774" y="4067354"/>
            <a:ext cx="4951562" cy="1137299"/>
          </a:xfrm>
          <a:prstGeom prst="rect">
            <a:avLst/>
          </a:prstGeom>
        </p:spPr>
      </p:pic>
      <p:pic>
        <p:nvPicPr>
          <p:cNvPr id="7" name="Picture 6">
            <a:extLst>
              <a:ext uri="{FF2B5EF4-FFF2-40B4-BE49-F238E27FC236}">
                <a16:creationId xmlns:a16="http://schemas.microsoft.com/office/drawing/2014/main" id="{37F81D6D-FC68-4599-AFC2-655336A4FB9C}"/>
              </a:ext>
            </a:extLst>
          </p:cNvPr>
          <p:cNvPicPr>
            <a:picLocks noChangeAspect="1"/>
          </p:cNvPicPr>
          <p:nvPr/>
        </p:nvPicPr>
        <p:blipFill>
          <a:blip r:embed="rId3"/>
          <a:stretch>
            <a:fillRect/>
          </a:stretch>
        </p:blipFill>
        <p:spPr>
          <a:xfrm>
            <a:off x="5250611" y="3376324"/>
            <a:ext cx="6722852" cy="2740892"/>
          </a:xfrm>
          <a:prstGeom prst="rect">
            <a:avLst/>
          </a:prstGeom>
        </p:spPr>
      </p:pic>
    </p:spTree>
    <p:extLst>
      <p:ext uri="{BB962C8B-B14F-4D97-AF65-F5344CB8AC3E}">
        <p14:creationId xmlns:p14="http://schemas.microsoft.com/office/powerpoint/2010/main" val="144081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BA2D-17B9-4939-8014-A92EFF867A33}"/>
              </a:ext>
            </a:extLst>
          </p:cNvPr>
          <p:cNvSpPr>
            <a:spLocks noGrp="1"/>
          </p:cNvSpPr>
          <p:nvPr>
            <p:ph type="title"/>
          </p:nvPr>
        </p:nvSpPr>
        <p:spPr>
          <a:xfrm>
            <a:off x="836658" y="284188"/>
            <a:ext cx="7729728" cy="1188720"/>
          </a:xfrm>
        </p:spPr>
        <p:txBody>
          <a:bodyPr/>
          <a:lstStyle/>
          <a:p>
            <a:r>
              <a:rPr lang="en-US" altLang="zh-CN" dirty="0"/>
              <a:t>Example</a:t>
            </a:r>
            <a:endParaRPr lang="zh-CN" altLang="en-US" dirty="0"/>
          </a:p>
        </p:txBody>
      </p:sp>
      <p:sp>
        <p:nvSpPr>
          <p:cNvPr id="5" name="Rectangle 2">
            <a:extLst>
              <a:ext uri="{FF2B5EF4-FFF2-40B4-BE49-F238E27FC236}">
                <a16:creationId xmlns:a16="http://schemas.microsoft.com/office/drawing/2014/main" id="{3940E59F-1C1F-4692-9E76-1A104968BDEC}"/>
              </a:ext>
            </a:extLst>
          </p:cNvPr>
          <p:cNvSpPr>
            <a:spLocks noGrp="1" noChangeArrowheads="1"/>
          </p:cNvSpPr>
          <p:nvPr>
            <p:ph idx="1"/>
          </p:nvPr>
        </p:nvSpPr>
        <p:spPr bwMode="auto">
          <a:xfrm>
            <a:off x="713678" y="1048215"/>
            <a:ext cx="10184360" cy="170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zh-CN" dirty="0"/>
              <a:t>As we progress, we come to know that there are some </a:t>
            </a:r>
            <a:r>
              <a:rPr lang="en-US" altLang="zh-CN" b="1" u="sng" dirty="0"/>
              <a:t>extra robots</a:t>
            </a:r>
            <a:r>
              <a:rPr lang="en-US" altLang="zh-CN" dirty="0"/>
              <a:t> that are already developed either by some other team within our organization. Or, we have a third-party API, which is available to us.</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0DB2ACA-EF4A-4460-A8DD-638D4A2AB981}"/>
              </a:ext>
            </a:extLst>
          </p:cNvPr>
          <p:cNvPicPr>
            <a:picLocks noChangeAspect="1"/>
          </p:cNvPicPr>
          <p:nvPr/>
        </p:nvPicPr>
        <p:blipFill>
          <a:blip r:embed="rId2"/>
          <a:stretch>
            <a:fillRect/>
          </a:stretch>
        </p:blipFill>
        <p:spPr>
          <a:xfrm>
            <a:off x="229755" y="2756164"/>
            <a:ext cx="4756313" cy="3900632"/>
          </a:xfrm>
          <a:prstGeom prst="rect">
            <a:avLst/>
          </a:prstGeom>
        </p:spPr>
      </p:pic>
      <p:pic>
        <p:nvPicPr>
          <p:cNvPr id="4" name="Picture 3">
            <a:extLst>
              <a:ext uri="{FF2B5EF4-FFF2-40B4-BE49-F238E27FC236}">
                <a16:creationId xmlns:a16="http://schemas.microsoft.com/office/drawing/2014/main" id="{B3E0D12C-492E-4146-BB04-654B1D3BBD01}"/>
              </a:ext>
            </a:extLst>
          </p:cNvPr>
          <p:cNvPicPr>
            <a:picLocks noChangeAspect="1"/>
          </p:cNvPicPr>
          <p:nvPr/>
        </p:nvPicPr>
        <p:blipFill>
          <a:blip r:embed="rId3"/>
          <a:stretch>
            <a:fillRect/>
          </a:stretch>
        </p:blipFill>
        <p:spPr>
          <a:xfrm>
            <a:off x="5112588" y="2756164"/>
            <a:ext cx="6907597" cy="2287413"/>
          </a:xfrm>
          <a:prstGeom prst="rect">
            <a:avLst/>
          </a:prstGeom>
        </p:spPr>
      </p:pic>
      <p:pic>
        <p:nvPicPr>
          <p:cNvPr id="8" name="Picture 7">
            <a:extLst>
              <a:ext uri="{FF2B5EF4-FFF2-40B4-BE49-F238E27FC236}">
                <a16:creationId xmlns:a16="http://schemas.microsoft.com/office/drawing/2014/main" id="{4EAA3CC5-2BA6-4020-8487-E9C6AB569322}"/>
              </a:ext>
            </a:extLst>
          </p:cNvPr>
          <p:cNvPicPr>
            <a:picLocks noChangeAspect="1"/>
          </p:cNvPicPr>
          <p:nvPr/>
        </p:nvPicPr>
        <p:blipFill rotWithShape="1">
          <a:blip r:embed="rId4"/>
          <a:srcRect t="-1" r="1223" b="35597"/>
          <a:stretch/>
        </p:blipFill>
        <p:spPr>
          <a:xfrm>
            <a:off x="5112588" y="5179201"/>
            <a:ext cx="6907597" cy="1549403"/>
          </a:xfrm>
          <a:prstGeom prst="rect">
            <a:avLst/>
          </a:prstGeom>
        </p:spPr>
      </p:pic>
    </p:spTree>
    <p:extLst>
      <p:ext uri="{BB962C8B-B14F-4D97-AF65-F5344CB8AC3E}">
        <p14:creationId xmlns:p14="http://schemas.microsoft.com/office/powerpoint/2010/main" val="177602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9BC2-E327-4A8D-BD86-D93E207C8F3A}"/>
              </a:ext>
            </a:extLst>
          </p:cNvPr>
          <p:cNvSpPr>
            <a:spLocks noGrp="1"/>
          </p:cNvSpPr>
          <p:nvPr>
            <p:ph type="title"/>
          </p:nvPr>
        </p:nvSpPr>
        <p:spPr>
          <a:xfrm>
            <a:off x="838200" y="390299"/>
            <a:ext cx="7729728" cy="1188720"/>
          </a:xfrm>
        </p:spPr>
        <p:txBody>
          <a:bodyPr/>
          <a:lstStyle/>
          <a:p>
            <a:r>
              <a:rPr lang="en-US" altLang="zh-CN" dirty="0"/>
              <a:t>Applying adapter pattern</a:t>
            </a:r>
            <a:endParaRPr lang="zh-CN" altLang="en-US" dirty="0"/>
          </a:p>
        </p:txBody>
      </p:sp>
      <p:sp>
        <p:nvSpPr>
          <p:cNvPr id="5" name="Content Placeholder 4">
            <a:extLst>
              <a:ext uri="{FF2B5EF4-FFF2-40B4-BE49-F238E27FC236}">
                <a16:creationId xmlns:a16="http://schemas.microsoft.com/office/drawing/2014/main" id="{91E2B2E5-25A8-47FC-A262-818918BD3FDA}"/>
              </a:ext>
            </a:extLst>
          </p:cNvPr>
          <p:cNvSpPr>
            <a:spLocks noGrp="1"/>
          </p:cNvSpPr>
          <p:nvPr>
            <p:ph idx="1"/>
          </p:nvPr>
        </p:nvSpPr>
        <p:spPr/>
        <p:txBody>
          <a:bodyPr/>
          <a:lstStyle/>
          <a:p>
            <a:endParaRPr lang="zh-CN" altLang="en-US" dirty="0"/>
          </a:p>
        </p:txBody>
      </p:sp>
      <p:pic>
        <p:nvPicPr>
          <p:cNvPr id="6" name="Picture 5">
            <a:extLst>
              <a:ext uri="{FF2B5EF4-FFF2-40B4-BE49-F238E27FC236}">
                <a16:creationId xmlns:a16="http://schemas.microsoft.com/office/drawing/2014/main" id="{2BE76D38-0216-4091-9076-9D086D621948}"/>
              </a:ext>
            </a:extLst>
          </p:cNvPr>
          <p:cNvPicPr>
            <a:picLocks noChangeAspect="1"/>
          </p:cNvPicPr>
          <p:nvPr/>
        </p:nvPicPr>
        <p:blipFill>
          <a:blip r:embed="rId2"/>
          <a:stretch>
            <a:fillRect/>
          </a:stretch>
        </p:blipFill>
        <p:spPr>
          <a:xfrm>
            <a:off x="2367943" y="1768277"/>
            <a:ext cx="5215225" cy="4856809"/>
          </a:xfrm>
          <a:prstGeom prst="rect">
            <a:avLst/>
          </a:prstGeom>
        </p:spPr>
      </p:pic>
    </p:spTree>
    <p:extLst>
      <p:ext uri="{BB962C8B-B14F-4D97-AF65-F5344CB8AC3E}">
        <p14:creationId xmlns:p14="http://schemas.microsoft.com/office/powerpoint/2010/main" val="336261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6AAA-F8D1-2642-B7FD-570DBD635CAC}"/>
              </a:ext>
            </a:extLst>
          </p:cNvPr>
          <p:cNvSpPr>
            <a:spLocks noGrp="1"/>
          </p:cNvSpPr>
          <p:nvPr>
            <p:ph type="title"/>
          </p:nvPr>
        </p:nvSpPr>
        <p:spPr/>
        <p:txBody>
          <a:bodyPr/>
          <a:lstStyle/>
          <a:p>
            <a:r>
              <a:rPr lang="en-CN" dirty="0"/>
              <a:t>Application of Adapter Pattern</a:t>
            </a:r>
          </a:p>
        </p:txBody>
      </p:sp>
      <p:sp>
        <p:nvSpPr>
          <p:cNvPr id="3" name="Content Placeholder 2">
            <a:extLst>
              <a:ext uri="{FF2B5EF4-FFF2-40B4-BE49-F238E27FC236}">
                <a16:creationId xmlns:a16="http://schemas.microsoft.com/office/drawing/2014/main" id="{557B2A7C-B9E5-E546-AC25-4F5E4E0546B7}"/>
              </a:ext>
            </a:extLst>
          </p:cNvPr>
          <p:cNvSpPr>
            <a:spLocks noGrp="1"/>
          </p:cNvSpPr>
          <p:nvPr>
            <p:ph idx="1"/>
          </p:nvPr>
        </p:nvSpPr>
        <p:spPr/>
        <p:txBody>
          <a:bodyPr/>
          <a:lstStyle/>
          <a:p>
            <a:r>
              <a:rPr lang="en-US" dirty="0"/>
              <a:t>Use the Adapter class when you want to use some existing class, but its interface isn’t compatible with the rest of your code. </a:t>
            </a:r>
            <a:endParaRPr lang="en-US" dirty="0">
              <a:effectLst/>
            </a:endParaRPr>
          </a:p>
          <a:p>
            <a:r>
              <a:rPr lang="en-US" dirty="0"/>
              <a:t>Use the pattern when you want to reuse several existing sub- classes that lack some common functionality that can’t be added to the superclass. </a:t>
            </a:r>
            <a:endParaRPr lang="en-US" dirty="0">
              <a:effectLst/>
            </a:endParaRPr>
          </a:p>
          <a:p>
            <a:pPr marL="0" indent="0">
              <a:buNone/>
            </a:pPr>
            <a:endParaRPr lang="en-CN" dirty="0"/>
          </a:p>
        </p:txBody>
      </p:sp>
    </p:spTree>
    <p:extLst>
      <p:ext uri="{BB962C8B-B14F-4D97-AF65-F5344CB8AC3E}">
        <p14:creationId xmlns:p14="http://schemas.microsoft.com/office/powerpoint/2010/main" val="378512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CCC7-4741-DB41-AE01-84760FE1733D}"/>
              </a:ext>
            </a:extLst>
          </p:cNvPr>
          <p:cNvSpPr>
            <a:spLocks noGrp="1"/>
          </p:cNvSpPr>
          <p:nvPr>
            <p:ph type="title"/>
          </p:nvPr>
        </p:nvSpPr>
        <p:spPr/>
        <p:txBody>
          <a:bodyPr/>
          <a:lstStyle/>
          <a:p>
            <a:r>
              <a:rPr lang="en-CN" dirty="0"/>
              <a:t>What Can I Find In A Pattern?</a:t>
            </a:r>
          </a:p>
        </p:txBody>
      </p:sp>
      <p:sp>
        <p:nvSpPr>
          <p:cNvPr id="3" name="Content Placeholder 2">
            <a:extLst>
              <a:ext uri="{FF2B5EF4-FFF2-40B4-BE49-F238E27FC236}">
                <a16:creationId xmlns:a16="http://schemas.microsoft.com/office/drawing/2014/main" id="{D48A89FB-097E-4C43-9626-E49E4D36EA1A}"/>
              </a:ext>
            </a:extLst>
          </p:cNvPr>
          <p:cNvSpPr>
            <a:spLocks noGrp="1"/>
          </p:cNvSpPr>
          <p:nvPr>
            <p:ph idx="1"/>
          </p:nvPr>
        </p:nvSpPr>
        <p:spPr/>
        <p:txBody>
          <a:bodyPr>
            <a:normAutofit lnSpcReduction="10000"/>
          </a:bodyPr>
          <a:lstStyle/>
          <a:p>
            <a:r>
              <a:rPr lang="en-US" dirty="0"/>
              <a:t>Most patterns are described very formally so people can reproduce them in many contexts. </a:t>
            </a:r>
          </a:p>
          <a:p>
            <a:r>
              <a:rPr lang="en-US" dirty="0"/>
              <a:t>Here are the sections that are usually present in a pattern description: </a:t>
            </a:r>
            <a:endParaRPr lang="en-US" dirty="0">
              <a:effectLst/>
            </a:endParaRPr>
          </a:p>
          <a:p>
            <a:pPr lvl="1"/>
            <a:r>
              <a:rPr lang="en-US" b="1" dirty="0"/>
              <a:t>Intent </a:t>
            </a:r>
            <a:r>
              <a:rPr lang="en-US" dirty="0"/>
              <a:t>of the pattern briefly describes both the problem and the solution. </a:t>
            </a:r>
          </a:p>
          <a:p>
            <a:pPr lvl="1"/>
            <a:r>
              <a:rPr lang="en-US" b="1" dirty="0"/>
              <a:t>Motivation </a:t>
            </a:r>
            <a:r>
              <a:rPr lang="en-US" dirty="0"/>
              <a:t>further explains the problem and the solution the pattern makes possible. </a:t>
            </a:r>
          </a:p>
          <a:p>
            <a:pPr lvl="1"/>
            <a:r>
              <a:rPr lang="en-US" b="1" dirty="0"/>
              <a:t>Structure </a:t>
            </a:r>
            <a:r>
              <a:rPr lang="en-US" dirty="0"/>
              <a:t>of classes shows each part of the pattern and how they are related. </a:t>
            </a:r>
          </a:p>
          <a:p>
            <a:pPr lvl="1"/>
            <a:r>
              <a:rPr lang="en-US" b="1" dirty="0"/>
              <a:t>Code example </a:t>
            </a:r>
            <a:r>
              <a:rPr lang="en-US" dirty="0"/>
              <a:t>in one of the popular programming languages makes it easier to grasp the idea behind the pattern. </a:t>
            </a:r>
          </a:p>
          <a:p>
            <a:pPr lvl="1"/>
            <a:r>
              <a:rPr lang="en-US" altLang="zh-CN" dirty="0"/>
              <a:t>The </a:t>
            </a:r>
            <a:r>
              <a:rPr lang="en-US" altLang="zh-CN" b="1" dirty="0"/>
              <a:t>consequences</a:t>
            </a:r>
            <a:r>
              <a:rPr lang="en-US" altLang="zh-CN" dirty="0"/>
              <a:t> are the results and trade-offs of applying the pattern.</a:t>
            </a:r>
            <a:endParaRPr lang="en-US" dirty="0"/>
          </a:p>
          <a:p>
            <a:pPr lvl="1"/>
            <a:r>
              <a:rPr lang="en-US" dirty="0" err="1">
                <a:effectLst/>
              </a:rPr>
              <a:t>etc</a:t>
            </a:r>
            <a:endParaRPr lang="en-US" dirty="0">
              <a:effectLst/>
            </a:endParaRPr>
          </a:p>
          <a:p>
            <a:endParaRPr lang="en-CN" dirty="0"/>
          </a:p>
        </p:txBody>
      </p:sp>
    </p:spTree>
    <p:extLst>
      <p:ext uri="{BB962C8B-B14F-4D97-AF65-F5344CB8AC3E}">
        <p14:creationId xmlns:p14="http://schemas.microsoft.com/office/powerpoint/2010/main" val="896693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Exercise 5</a:t>
            </a:r>
            <a:endParaRPr lang="en-US" dirty="0"/>
          </a:p>
        </p:txBody>
      </p:sp>
      <p:sp>
        <p:nvSpPr>
          <p:cNvPr id="3" name="Content Placeholder 2"/>
          <p:cNvSpPr>
            <a:spLocks noGrp="1"/>
          </p:cNvSpPr>
          <p:nvPr>
            <p:ph idx="1"/>
          </p:nvPr>
        </p:nvSpPr>
        <p:spPr/>
        <p:txBody>
          <a:bodyPr/>
          <a:lstStyle/>
          <a:p>
            <a:r>
              <a:rPr lang="en-US" dirty="0"/>
              <a:t>Consider an e-commerce scenario where users can make payments using different payment systems like PayPal, </a:t>
            </a:r>
            <a:r>
              <a:rPr lang="en-US" dirty="0" err="1"/>
              <a:t>CreditCards</a:t>
            </a:r>
            <a:r>
              <a:rPr lang="en-US" dirty="0"/>
              <a:t>, and cryptocurrencies.</a:t>
            </a:r>
          </a:p>
          <a:p>
            <a:r>
              <a:rPr lang="en-US" dirty="0"/>
              <a:t>Each of these payment systems has a different API and integration process. When a user chooses a payment method, your system should process the payment using the respective payment system's API. Directly integrating these different APIs into your system can lead to a lot of complexities and code clutter.</a:t>
            </a:r>
          </a:p>
          <a:p>
            <a:r>
              <a:rPr lang="en-US" dirty="0"/>
              <a:t>Show and discuss your implementation.</a:t>
            </a:r>
          </a:p>
        </p:txBody>
      </p:sp>
    </p:spTree>
    <p:extLst>
      <p:ext uri="{BB962C8B-B14F-4D97-AF65-F5344CB8AC3E}">
        <p14:creationId xmlns:p14="http://schemas.microsoft.com/office/powerpoint/2010/main" val="410038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E1C0-FB4A-C148-A3AA-893895B1F334}"/>
              </a:ext>
            </a:extLst>
          </p:cNvPr>
          <p:cNvSpPr>
            <a:spLocks noGrp="1"/>
          </p:cNvSpPr>
          <p:nvPr>
            <p:ph type="title"/>
          </p:nvPr>
        </p:nvSpPr>
        <p:spPr/>
        <p:txBody>
          <a:bodyPr/>
          <a:lstStyle/>
          <a:p>
            <a:r>
              <a:rPr lang="en-CN" dirty="0"/>
              <a:t>How Do You Use Design Pattern?</a:t>
            </a:r>
          </a:p>
        </p:txBody>
      </p:sp>
      <p:sp>
        <p:nvSpPr>
          <p:cNvPr id="3" name="Content Placeholder 2">
            <a:extLst>
              <a:ext uri="{FF2B5EF4-FFF2-40B4-BE49-F238E27FC236}">
                <a16:creationId xmlns:a16="http://schemas.microsoft.com/office/drawing/2014/main" id="{522DD8B9-3D7F-F14B-B975-FDDF0D1CB58D}"/>
              </a:ext>
            </a:extLst>
          </p:cNvPr>
          <p:cNvSpPr>
            <a:spLocks noGrp="1"/>
          </p:cNvSpPr>
          <p:nvPr>
            <p:ph idx="1"/>
          </p:nvPr>
        </p:nvSpPr>
        <p:spPr/>
        <p:txBody>
          <a:bodyPr>
            <a:normAutofit/>
          </a:bodyPr>
          <a:lstStyle/>
          <a:p>
            <a:r>
              <a:rPr lang="en-CN" dirty="0"/>
              <a:t>Use it primarily as a communication tool instead of a design tool.</a:t>
            </a:r>
          </a:p>
          <a:p>
            <a:endParaRPr lang="en-CN" dirty="0"/>
          </a:p>
          <a:p>
            <a:r>
              <a:rPr lang="en-CN" dirty="0"/>
              <a:t>Sometime it can become a cautionary tale – things to do or not to do.</a:t>
            </a:r>
          </a:p>
          <a:p>
            <a:endParaRPr lang="en-CN" dirty="0"/>
          </a:p>
          <a:p>
            <a:r>
              <a:rPr lang="en-CN" dirty="0"/>
              <a:t>We don’t jump on to a design pattern, rather we arrive at a design pattern.</a:t>
            </a:r>
          </a:p>
          <a:p>
            <a:pPr lvl="1"/>
            <a:r>
              <a:rPr lang="en-CN" dirty="0"/>
              <a:t>When YOUR design come close to a design pattern, you should consider to lean toward that design pattern, rather than seeking for a design pattern in the very beginning.</a:t>
            </a:r>
          </a:p>
          <a:p>
            <a:pPr lvl="1"/>
            <a:r>
              <a:rPr lang="en-CN" dirty="0"/>
              <a:t>Do not force yourself to use a pattern.</a:t>
            </a:r>
          </a:p>
        </p:txBody>
      </p:sp>
    </p:spTree>
    <p:extLst>
      <p:ext uri="{BB962C8B-B14F-4D97-AF65-F5344CB8AC3E}">
        <p14:creationId xmlns:p14="http://schemas.microsoft.com/office/powerpoint/2010/main" val="20774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Design Patterns</a:t>
            </a:r>
          </a:p>
        </p:txBody>
      </p:sp>
      <p:sp>
        <p:nvSpPr>
          <p:cNvPr id="3" name="Content Placeholder 2"/>
          <p:cNvSpPr>
            <a:spLocks noGrp="1"/>
          </p:cNvSpPr>
          <p:nvPr>
            <p:ph idx="1"/>
          </p:nvPr>
        </p:nvSpPr>
        <p:spPr/>
        <p:txBody>
          <a:bodyPr>
            <a:normAutofit fontScale="85000" lnSpcReduction="20000"/>
          </a:bodyPr>
          <a:lstStyle/>
          <a:p>
            <a:r>
              <a:rPr lang="en-US" dirty="0"/>
              <a:t>Reusability: Design patterns provide solutions that can be reused in multiple projects, reducing the overall development time.</a:t>
            </a:r>
          </a:p>
          <a:p>
            <a:endParaRPr lang="en-US" dirty="0"/>
          </a:p>
          <a:p>
            <a:r>
              <a:rPr lang="en-US" dirty="0"/>
              <a:t>Best Practices: They reflect the experience and insights of software development professionals, thereby representing best practices in the field.</a:t>
            </a:r>
          </a:p>
          <a:p>
            <a:endParaRPr lang="en-US" dirty="0"/>
          </a:p>
          <a:p>
            <a:r>
              <a:rPr lang="en-US" dirty="0"/>
              <a:t>Understandability and Maintainability: They apply a consistent, well-understood, and well-documented approach to software design which makes the code easier to understand and maintain.</a:t>
            </a:r>
          </a:p>
          <a:p>
            <a:endParaRPr lang="en-US" dirty="0"/>
          </a:p>
          <a:p>
            <a:r>
              <a:rPr lang="en-US" dirty="0"/>
              <a:t>Communication: The use of well-known design patterns can improve communication within the development team by providing a common vocabulary.</a:t>
            </a:r>
          </a:p>
          <a:p>
            <a:endParaRPr lang="en-US" dirty="0"/>
          </a:p>
        </p:txBody>
      </p:sp>
    </p:spTree>
    <p:extLst>
      <p:ext uri="{BB962C8B-B14F-4D97-AF65-F5344CB8AC3E}">
        <p14:creationId xmlns:p14="http://schemas.microsoft.com/office/powerpoint/2010/main" val="2078965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Drawbacks</a:t>
            </a:r>
            <a:r>
              <a:rPr lang="en-US" dirty="0"/>
              <a:t> of Design Patterns</a:t>
            </a:r>
          </a:p>
        </p:txBody>
      </p:sp>
      <p:sp>
        <p:nvSpPr>
          <p:cNvPr id="3" name="Content Placeholder 2"/>
          <p:cNvSpPr>
            <a:spLocks noGrp="1"/>
          </p:cNvSpPr>
          <p:nvPr>
            <p:ph idx="1"/>
          </p:nvPr>
        </p:nvSpPr>
        <p:spPr/>
        <p:txBody>
          <a:bodyPr>
            <a:normAutofit fontScale="92500" lnSpcReduction="10000"/>
          </a:bodyPr>
          <a:lstStyle/>
          <a:p>
            <a:r>
              <a:rPr lang="en-US" dirty="0"/>
              <a:t>Overuse: Sometimes, a simple solution is more efficient and easier to understand. Using a design pattern where it's not needed can lead to unnecessary complexity.</a:t>
            </a:r>
          </a:p>
          <a:p>
            <a:r>
              <a:rPr lang="en-US" dirty="0"/>
              <a:t>Initial Overhead: Understanding and implementing design patterns can be time-consuming initially and may slow down the development process.</a:t>
            </a:r>
          </a:p>
          <a:p>
            <a:r>
              <a:rPr lang="en-US" dirty="0"/>
              <a:t>Specificity: Design patterns are not one-size-fits-all solutions. They provide solutions for specific situations and might not be applicable to all cases.</a:t>
            </a:r>
          </a:p>
          <a:p>
            <a:r>
              <a:rPr lang="en-US" dirty="0"/>
              <a:t>Dependence: Over-reliance on design patterns could limit the developer's ability to think outside the box and come up with innovative solutions.</a:t>
            </a:r>
          </a:p>
          <a:p>
            <a:r>
              <a:rPr lang="en-US" dirty="0"/>
              <a:t>Difficulty in Learning: Some design patterns can be complex to learn and implement, especially for less experienced developers.</a:t>
            </a:r>
          </a:p>
        </p:txBody>
      </p:sp>
    </p:spTree>
    <p:extLst>
      <p:ext uri="{BB962C8B-B14F-4D97-AF65-F5344CB8AC3E}">
        <p14:creationId xmlns:p14="http://schemas.microsoft.com/office/powerpoint/2010/main" val="170239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5E79-15C4-CC44-B0DF-8D2C32E744ED}"/>
              </a:ext>
            </a:extLst>
          </p:cNvPr>
          <p:cNvSpPr>
            <a:spLocks noGrp="1"/>
          </p:cNvSpPr>
          <p:nvPr>
            <p:ph type="title"/>
          </p:nvPr>
        </p:nvSpPr>
        <p:spPr/>
        <p:txBody>
          <a:bodyPr/>
          <a:lstStyle/>
          <a:p>
            <a:r>
              <a:rPr lang="en-CN" dirty="0"/>
              <a:t>Classification of Design Patterns</a:t>
            </a:r>
          </a:p>
        </p:txBody>
      </p:sp>
      <p:sp>
        <p:nvSpPr>
          <p:cNvPr id="3" name="Content Placeholder 2">
            <a:extLst>
              <a:ext uri="{FF2B5EF4-FFF2-40B4-BE49-F238E27FC236}">
                <a16:creationId xmlns:a16="http://schemas.microsoft.com/office/drawing/2014/main" id="{FF29E9E3-F2CA-F249-870A-545BC4157078}"/>
              </a:ext>
            </a:extLst>
          </p:cNvPr>
          <p:cNvSpPr>
            <a:spLocks noGrp="1"/>
          </p:cNvSpPr>
          <p:nvPr>
            <p:ph idx="1"/>
          </p:nvPr>
        </p:nvSpPr>
        <p:spPr/>
        <p:txBody>
          <a:bodyPr/>
          <a:lstStyle/>
          <a:p>
            <a:r>
              <a:rPr lang="en-US" dirty="0"/>
              <a:t>All patterns can be categorized by their </a:t>
            </a:r>
            <a:r>
              <a:rPr lang="en-US" i="1" dirty="0"/>
              <a:t>intent</a:t>
            </a:r>
            <a:r>
              <a:rPr lang="en-US" dirty="0"/>
              <a:t>, or purpose. This chapter covers three main groups of patterns: </a:t>
            </a:r>
          </a:p>
          <a:p>
            <a:pPr lvl="1"/>
            <a:r>
              <a:rPr lang="en-US" b="1" dirty="0"/>
              <a:t>Creational patterns </a:t>
            </a:r>
            <a:r>
              <a:rPr lang="en-US" dirty="0"/>
              <a:t>provide object creation mechanisms that increase flexibility and reuse of existing code. </a:t>
            </a:r>
          </a:p>
          <a:p>
            <a:pPr lvl="1"/>
            <a:r>
              <a:rPr lang="en-US" b="1" dirty="0"/>
              <a:t>Structural patterns </a:t>
            </a:r>
            <a:r>
              <a:rPr lang="en-US" dirty="0"/>
              <a:t>explain how to assemble objects and classes into larger structures, while keeping the structures flexible and efficient. </a:t>
            </a:r>
          </a:p>
          <a:p>
            <a:pPr lvl="1"/>
            <a:r>
              <a:rPr lang="en-US" b="1" dirty="0"/>
              <a:t>Behavioral patterns </a:t>
            </a:r>
            <a:r>
              <a:rPr lang="en-US" dirty="0"/>
              <a:t>take care of effective communication and the assignment of responsibilities between objects. </a:t>
            </a:r>
          </a:p>
          <a:p>
            <a:pPr lvl="1"/>
            <a:endParaRPr lang="en-US" dirty="0">
              <a:effectLst/>
            </a:endParaRPr>
          </a:p>
          <a:p>
            <a:endParaRPr lang="en-CN" dirty="0"/>
          </a:p>
        </p:txBody>
      </p:sp>
    </p:spTree>
    <p:extLst>
      <p:ext uri="{BB962C8B-B14F-4D97-AF65-F5344CB8AC3E}">
        <p14:creationId xmlns:p14="http://schemas.microsoft.com/office/powerpoint/2010/main" val="2948521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6952</TotalTime>
  <Words>3054</Words>
  <Application>Microsoft Office PowerPoint</Application>
  <PresentationFormat>宽屏</PresentationFormat>
  <Paragraphs>206</Paragraphs>
  <Slides>50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50</vt:i4>
      </vt:variant>
    </vt:vector>
  </HeadingPairs>
  <TitlesOfParts>
    <vt:vector size="55" baseType="lpstr">
      <vt:lpstr>Arial</vt:lpstr>
      <vt:lpstr>Calibri</vt:lpstr>
      <vt:lpstr>Calibri Light</vt:lpstr>
      <vt:lpstr>Times New Roman</vt:lpstr>
      <vt:lpstr>Office Theme</vt:lpstr>
      <vt:lpstr>Design patterns</vt:lpstr>
      <vt:lpstr>Topic Objective</vt:lpstr>
      <vt:lpstr>PowerPoint 演示文稿</vt:lpstr>
      <vt:lpstr>What is Design Pattern?</vt:lpstr>
      <vt:lpstr>What Can I Find In A Pattern?</vt:lpstr>
      <vt:lpstr>How Do You Use Design Pattern?</vt:lpstr>
      <vt:lpstr>Benefits of Design Patterns</vt:lpstr>
      <vt:lpstr>Drawbacks of Design Patterns</vt:lpstr>
      <vt:lpstr>Classification of Design Patterns</vt:lpstr>
      <vt:lpstr>Creational Patterns</vt:lpstr>
      <vt:lpstr>5 creational patterns</vt:lpstr>
      <vt:lpstr>5 creational patterns</vt:lpstr>
      <vt:lpstr>The Factory pattern</vt:lpstr>
      <vt:lpstr>Factory Pattern</vt:lpstr>
      <vt:lpstr>Factory Example: </vt:lpstr>
      <vt:lpstr>PowerPoint 演示文稿</vt:lpstr>
      <vt:lpstr>Exercise 1</vt:lpstr>
      <vt:lpstr>Exercise 2</vt:lpstr>
      <vt:lpstr>Builder Pattern</vt:lpstr>
      <vt:lpstr>Builder Pattern – The Problem to Solve</vt:lpstr>
      <vt:lpstr>Builder Pattern</vt:lpstr>
      <vt:lpstr>Using the Builder Class</vt:lpstr>
      <vt:lpstr>Enhancement To The Builder</vt:lpstr>
      <vt:lpstr>Director</vt:lpstr>
      <vt:lpstr>Application of Builder Pattern</vt:lpstr>
      <vt:lpstr>Scenario Where We Use Builder Pattern</vt:lpstr>
      <vt:lpstr>Structural Patterns</vt:lpstr>
      <vt:lpstr>Structural Patterns</vt:lpstr>
      <vt:lpstr>Structural Patterns</vt:lpstr>
      <vt:lpstr>Decorator Pattern</vt:lpstr>
      <vt:lpstr>Decorator Pattern</vt:lpstr>
      <vt:lpstr>Decorator Pattern – The Structure</vt:lpstr>
      <vt:lpstr>Key Components</vt:lpstr>
      <vt:lpstr>Decorator Pattern – Data Source Example</vt:lpstr>
      <vt:lpstr>Example</vt:lpstr>
      <vt:lpstr>Example</vt:lpstr>
      <vt:lpstr>Example</vt:lpstr>
      <vt:lpstr>Example</vt:lpstr>
      <vt:lpstr>Application of Decorator Pattern</vt:lpstr>
      <vt:lpstr>Exercise 3</vt:lpstr>
      <vt:lpstr>Exercise 4</vt:lpstr>
      <vt:lpstr>Adapter Pattern</vt:lpstr>
      <vt:lpstr>Adapter Pattern</vt:lpstr>
      <vt:lpstr>Adapter Pattern – The Structure</vt:lpstr>
      <vt:lpstr>Key Components</vt:lpstr>
      <vt:lpstr>Example</vt:lpstr>
      <vt:lpstr>Example</vt:lpstr>
      <vt:lpstr>Applying adapter pattern</vt:lpstr>
      <vt:lpstr>Application of Adapter Pattern</vt:lpstr>
      <vt:lpstr>Exercise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可可豆</dc:creator>
  <cp:lastModifiedBy>Tian Tian</cp:lastModifiedBy>
  <cp:revision>86</cp:revision>
  <dcterms:created xsi:type="dcterms:W3CDTF">2019-12-21T15:49:33Z</dcterms:created>
  <dcterms:modified xsi:type="dcterms:W3CDTF">2025-03-06T13:02:01Z</dcterms:modified>
</cp:coreProperties>
</file>